
<file path=[Content_Types].xml><?xml version="1.0" encoding="utf-8"?>
<Types xmlns="http://schemas.openxmlformats.org/package/2006/content-types">
  <Override PartName="/ppt/charts/chart39.xml" ContentType="application/vnd.openxmlformats-officedocument.drawingml.chart+xml"/>
  <Override PartName="/ppt/charts/chart57.xml" ContentType="application/vnd.openxmlformats-officedocument.drawingml.char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charts/chart28.xml" ContentType="application/vnd.openxmlformats-officedocument.drawingml.chart+xml"/>
  <Override PartName="/ppt/charts/chart46.xml" ContentType="application/vnd.openxmlformats-officedocument.drawingml.char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Override PartName="/ppt/drawings/drawing39.xml" ContentType="application/vnd.openxmlformats-officedocument.drawingml.chartshapes+xml"/>
  <Override PartName="/ppt/charts/chart53.xml" ContentType="application/vnd.openxmlformats-officedocument.drawingml.chart+xml"/>
  <Override PartName="/ppt/charts/chart64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drawings/drawing17.xml" ContentType="application/vnd.openxmlformats-officedocument.drawingml.chartshapes+xml"/>
  <Override PartName="/ppt/drawings/drawing28.xml" ContentType="application/vnd.openxmlformats-officedocument.drawingml.chartshapes+xml"/>
  <Override PartName="/ppt/charts/chart42.xml" ContentType="application/vnd.openxmlformats-officedocument.drawingml.chart+xml"/>
  <Override PartName="/ppt/drawings/drawing46.xml" ContentType="application/vnd.openxmlformats-officedocument.drawingml.chartshapes+xml"/>
  <Override PartName="/ppt/charts/chart60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drawings/drawing35.xml" ContentType="application/vnd.openxmlformats-officedocument.drawingml.chartshapes+xml"/>
  <Override PartName="/ppt/drawings/drawing53.xml" ContentType="application/vnd.openxmlformats-officedocument.drawingml.chartshapes+xml"/>
  <Override PartName="/ppt/charts/chart7.xml" ContentType="application/vnd.openxmlformats-officedocument.drawingml.chart+xml"/>
  <Override PartName="/ppt/drawings/drawing13.xml" ContentType="application/vnd.openxmlformats-officedocument.drawingml.chartshapes+xml"/>
  <Override PartName="/ppt/charts/chart20.xml" ContentType="application/vnd.openxmlformats-officedocument.drawingml.chart+xml"/>
  <Override PartName="/ppt/drawings/drawing24.xml" ContentType="application/vnd.openxmlformats-officedocument.drawingml.chartshapes+xml"/>
  <Override PartName="/ppt/drawings/drawing42.xml" ContentType="application/vnd.openxmlformats-officedocument.drawingml.chartshapes+xml"/>
  <Default Extension="xlsx" ContentType="application/vnd.openxmlformats-officedocument.spreadsheetml.sheet"/>
  <Override PartName="/ppt/charts/chart3.xml" ContentType="application/vnd.openxmlformats-officedocument.drawingml.chart+xml"/>
  <Override PartName="/ppt/drawings/drawing7.xml" ContentType="application/vnd.openxmlformats-officedocument.drawingml.chartshapes+xml"/>
  <Override PartName="/ppt/drawings/drawing20.xml" ContentType="application/vnd.openxmlformats-officedocument.drawingml.chartshapes+xml"/>
  <Override PartName="/ppt/drawings/drawing31.xml" ContentType="application/vnd.openxmlformats-officedocument.drawingml.chartshapes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charts/chart29.xml" ContentType="application/vnd.openxmlformats-officedocument.drawingml.chart+xml"/>
  <Override PartName="/ppt/charts/chart58.xml" ContentType="application/vnd.openxmlformats-officedocument.drawingml.chart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36.xml" ContentType="application/vnd.openxmlformats-officedocument.drawingml.chart+xml"/>
  <Override PartName="/ppt/charts/chart47.xml" ContentType="application/vnd.openxmlformats-officedocument.drawingml.chart+xml"/>
  <Override PartName="/ppt/charts/chart65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charts/chart25.xml" ContentType="application/vnd.openxmlformats-officedocument.drawingml.chart+xml"/>
  <Override PartName="/ppt/drawings/drawing29.xml" ContentType="application/vnd.openxmlformats-officedocument.drawingml.chartshapes+xml"/>
  <Override PartName="/ppt/charts/chart54.xml" ContentType="application/vnd.openxmlformats-officedocument.drawingml.chart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charts/chart14.xml" ContentType="application/vnd.openxmlformats-officedocument.drawingml.chart+xml"/>
  <Override PartName="/ppt/drawings/drawing18.xml" ContentType="application/vnd.openxmlformats-officedocument.drawingml.chartshapes+xml"/>
  <Override PartName="/ppt/charts/chart32.xml" ContentType="application/vnd.openxmlformats-officedocument.drawingml.chart+xml"/>
  <Override PartName="/ppt/charts/chart43.xml" ContentType="application/vnd.openxmlformats-officedocument.drawingml.chart+xml"/>
  <Override PartName="/ppt/drawings/drawing36.xml" ContentType="application/vnd.openxmlformats-officedocument.drawingml.chartshapes+xml"/>
  <Override PartName="/ppt/drawings/drawing47.xml" ContentType="application/vnd.openxmlformats-officedocument.drawingml.chartshapes+xml"/>
  <Override PartName="/ppt/charts/chart61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charts/chart8.xml" ContentType="application/vnd.openxmlformats-officedocument.drawingml.chart+xml"/>
  <Override PartName="/ppt/charts/chart21.xml" ContentType="application/vnd.openxmlformats-officedocument.drawingml.chart+xml"/>
  <Override PartName="/ppt/drawings/drawing25.xml" ContentType="application/vnd.openxmlformats-officedocument.drawingml.chartshapes+xml"/>
  <Override PartName="/ppt/charts/chart50.xml" ContentType="application/vnd.openxmlformats-officedocument.drawingml.chart+xml"/>
  <Override PartName="/ppt/drawings/drawing43.xml" ContentType="application/vnd.openxmlformats-officedocument.drawingml.chartshapes+xml"/>
  <Override PartName="/ppt/drawings/drawing54.xml" ContentType="application/vnd.openxmlformats-officedocument.drawingml.chartshapes+xml"/>
  <Override PartName="/ppt/slideLayouts/slideLayout10.xml" ContentType="application/vnd.openxmlformats-officedocument.presentationml.slideLayout+xml"/>
  <Override PartName="/ppt/charts/chart10.xml" ContentType="application/vnd.openxmlformats-officedocument.drawingml.chart+xml"/>
  <Override PartName="/ppt/drawings/drawing14.xml" ContentType="application/vnd.openxmlformats-officedocument.drawingml.chartshapes+xml"/>
  <Override PartName="/ppt/drawings/drawing32.xml" ContentType="application/vnd.openxmlformats-officedocument.drawingml.chartshapes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drawings/drawing12.xml" ContentType="application/vnd.openxmlformats-officedocument.drawingml.chartshapes+xml"/>
  <Override PartName="/ppt/drawings/drawing21.xml" ContentType="application/vnd.openxmlformats-officedocument.drawingml.chartshapes+xml"/>
  <Override PartName="/ppt/drawings/drawing30.xml" ContentType="application/vnd.openxmlformats-officedocument.drawingml.chartshapes+xml"/>
  <Override PartName="/ppt/drawings/drawing50.xml" ContentType="application/vnd.openxmlformats-officedocument.drawingml.chartshape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ppt/charts/chart59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charts/chart48.xml" ContentType="application/vnd.openxmlformats-officedocument.drawingml.char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charts/chart55.xml" ContentType="application/vnd.openxmlformats-officedocument.drawingml.chart+xml"/>
  <Override PartName="/ppt/charts/chart66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charts/chart26.xml" ContentType="application/vnd.openxmlformats-officedocument.drawingml.chart+xml"/>
  <Override PartName="/ppt/drawings/drawing19.xml" ContentType="application/vnd.openxmlformats-officedocument.drawingml.chartshapes+xml"/>
  <Override PartName="/ppt/charts/chart44.xml" ContentType="application/vnd.openxmlformats-officedocument.drawingml.chart+xml"/>
  <Override PartName="/ppt/drawings/drawing48.xml" ContentType="application/vnd.openxmlformats-officedocument.drawingml.chartshapes+xm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drawings/drawing37.xml" ContentType="application/vnd.openxmlformats-officedocument.drawingml.chartshapes+xml"/>
  <Override PartName="/ppt/charts/chart51.xml" ContentType="application/vnd.openxmlformats-officedocument.drawingml.chart+xml"/>
  <Override PartName="/ppt/charts/chart62.xml" ContentType="application/vnd.openxmlformats-officedocument.drawingml.char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drawings/drawing15.xml" ContentType="application/vnd.openxmlformats-officedocument.drawingml.chartshapes+xml"/>
  <Override PartName="/ppt/drawings/drawing26.xml" ContentType="application/vnd.openxmlformats-officedocument.drawingml.chartshapes+xml"/>
  <Override PartName="/ppt/charts/chart40.xml" ContentType="application/vnd.openxmlformats-officedocument.drawingml.chart+xml"/>
  <Override PartName="/ppt/drawings/drawing44.xml" ContentType="application/vnd.openxmlformats-officedocument.drawingml.chartshapes+xml"/>
  <Override PartName="/ppt/drawings/drawing9.xml" ContentType="application/vnd.openxmlformats-officedocument.drawingml.chartshapes+xml"/>
  <Override PartName="/ppt/drawings/drawing22.xml" ContentType="application/vnd.openxmlformats-officedocument.drawingml.chartshapes+xml"/>
  <Override PartName="/ppt/drawings/drawing33.xml" ContentType="application/vnd.openxmlformats-officedocument.drawingml.chartshapes+xml"/>
  <Override PartName="/ppt/drawings/drawing51.xml" ContentType="application/vnd.openxmlformats-officedocument.drawingml.chartshapes+xml"/>
  <Override PartName="/ppt/charts/chart5.xml" ContentType="application/vnd.openxmlformats-officedocument.drawingml.chart+xml"/>
  <Override PartName="/ppt/drawings/drawing11.xml" ContentType="application/vnd.openxmlformats-officedocument.drawingml.chartshapes+xml"/>
  <Override PartName="/ppt/drawings/drawing40.xml" ContentType="application/vnd.openxmlformats-officedocument.drawingml.chartshape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slides/slide28.xml" ContentType="application/vnd.openxmlformats-officedocument.presentationml.slide+xml"/>
  <Override PartName="/ppt/notesSlides/notesSlide1.xml" ContentType="application/vnd.openxmlformats-officedocument.presentationml.notesSlide+xml"/>
  <Override PartName="/ppt/charts/chart4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charts/chart27.xml" ContentType="application/vnd.openxmlformats-officedocument.drawingml.chart+xml"/>
  <Override PartName="/ppt/charts/chart38.xml" ContentType="application/vnd.openxmlformats-officedocument.drawingml.chart+xml"/>
  <Override PartName="/ppt/charts/chart56.xml" ContentType="application/vnd.openxmlformats-officedocument.drawingml.chart+xml"/>
  <Override PartName="/ppt/slides/slide24.xml" ContentType="application/vnd.openxmlformats-officedocument.presentationml.slide+xml"/>
  <Default Extension="jpeg" ContentType="image/jpeg"/>
  <Override PartName="/ppt/charts/chart16.xml" ContentType="application/vnd.openxmlformats-officedocument.drawingml.chart+xml"/>
  <Override PartName="/ppt/charts/chart34.xml" ContentType="application/vnd.openxmlformats-officedocument.drawingml.chart+xml"/>
  <Override PartName="/ppt/charts/chart45.xml" ContentType="application/vnd.openxmlformats-officedocument.drawingml.chart+xml"/>
  <Override PartName="/ppt/drawings/drawing38.xml" ContentType="application/vnd.openxmlformats-officedocument.drawingml.chartshapes+xml"/>
  <Override PartName="/ppt/drawings/drawing49.xml" ContentType="application/vnd.openxmlformats-officedocument.drawingml.chartshapes+xml"/>
  <Override PartName="/ppt/charts/chart63.xml" ContentType="application/vnd.openxmlformats-officedocument.drawingml.chart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23.xml" ContentType="application/vnd.openxmlformats-officedocument.drawingml.chart+xml"/>
  <Override PartName="/ppt/drawings/drawing27.xml" ContentType="application/vnd.openxmlformats-officedocument.drawingml.chartshapes+xml"/>
  <Override PartName="/ppt/charts/chart52.xml" ContentType="application/vnd.openxmlformats-officedocument.drawingml.chart+xml"/>
  <Override PartName="/ppt/drawings/drawing45.xml" ContentType="application/vnd.openxmlformats-officedocument.drawingml.chartshapes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12.xml" ContentType="application/vnd.openxmlformats-officedocument.drawingml.chart+xml"/>
  <Override PartName="/ppt/drawings/drawing16.xml" ContentType="application/vnd.openxmlformats-officedocument.drawingml.chartshapes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drawings/drawing34.xml" ContentType="application/vnd.openxmlformats-officedocument.drawingml.chartshapes+xml"/>
  <Override PartName="/ppt/charts/chart6.xml" ContentType="application/vnd.openxmlformats-officedocument.drawingml.chart+xml"/>
  <Override PartName="/ppt/drawings/drawing23.xml" ContentType="application/vnd.openxmlformats-officedocument.drawingml.chartshapes+xml"/>
  <Override PartName="/ppt/drawings/drawing41.xml" ContentType="application/vnd.openxmlformats-officedocument.drawingml.chartshapes+xml"/>
  <Override PartName="/ppt/drawings/drawing52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432" r:id="rId2"/>
    <p:sldId id="501" r:id="rId3"/>
    <p:sldId id="477" r:id="rId4"/>
    <p:sldId id="478" r:id="rId5"/>
    <p:sldId id="479" r:id="rId6"/>
    <p:sldId id="480" r:id="rId7"/>
    <p:sldId id="481" r:id="rId8"/>
    <p:sldId id="482" r:id="rId9"/>
    <p:sldId id="483" r:id="rId10"/>
    <p:sldId id="484" r:id="rId11"/>
    <p:sldId id="485" r:id="rId12"/>
    <p:sldId id="486" r:id="rId13"/>
    <p:sldId id="487" r:id="rId14"/>
    <p:sldId id="488" r:id="rId15"/>
    <p:sldId id="489" r:id="rId16"/>
    <p:sldId id="490" r:id="rId17"/>
    <p:sldId id="491" r:id="rId18"/>
    <p:sldId id="492" r:id="rId19"/>
    <p:sldId id="493" r:id="rId20"/>
    <p:sldId id="494" r:id="rId21"/>
    <p:sldId id="495" r:id="rId22"/>
    <p:sldId id="496" r:id="rId23"/>
    <p:sldId id="497" r:id="rId24"/>
    <p:sldId id="498" r:id="rId25"/>
    <p:sldId id="502" r:id="rId26"/>
    <p:sldId id="506" r:id="rId27"/>
    <p:sldId id="503" r:id="rId28"/>
    <p:sldId id="504" r:id="rId29"/>
  </p:sldIdLst>
  <p:sldSz cx="9144000" cy="6858000" type="screen4x3"/>
  <p:notesSz cx="6867525" cy="99949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FF9900"/>
    <a:srgbClr val="CC00FF"/>
    <a:srgbClr val="0099FF"/>
    <a:srgbClr val="009999"/>
    <a:srgbClr val="FF3300"/>
    <a:srgbClr val="CCECFF"/>
    <a:srgbClr val="996633"/>
    <a:srgbClr val="00EE6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23" autoAdjust="0"/>
    <p:restoredTop sz="94660"/>
  </p:normalViewPr>
  <p:slideViewPr>
    <p:cSldViewPr>
      <p:cViewPr>
        <p:scale>
          <a:sx n="120" d="100"/>
          <a:sy n="120" d="100"/>
        </p:scale>
        <p:origin x="-1290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Hoja_de_c_lculo_de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Hoja_de_c_lculo_de_Microsoft_Office_Excel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package" Target="../embeddings/Hoja_de_c_lculo_de_Microsoft_Office_Excel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package" Target="../embeddings/Hoja_de_c_lculo_de_Microsoft_Office_Excel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package" Target="../embeddings/Hoja_de_c_lculo_de_Microsoft_Office_Excel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package" Target="../embeddings/Hoja_de_c_lculo_de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6.xlsx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package" Target="../embeddings/Hoja_de_c_lculo_de_Microsoft_Office_Excel17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package" Target="../embeddings/Hoja_de_c_lculo_de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9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Hoja_de_c_lculo_de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1.xlsx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package" Target="../embeddings/Hoja_de_c_lculo_de_Microsoft_Office_Excel22.xlsx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Hoja_de_c_lculo_de_Microsoft_Office_Excel23.xlsx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package" Target="../embeddings/Hoja_de_c_lculo_de_Microsoft_Office_Excel24.xlsx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8.xml"/><Relationship Id="rId1" Type="http://schemas.openxmlformats.org/officeDocument/2006/relationships/package" Target="../embeddings/Hoja_de_c_lculo_de_Microsoft_Office_Excel25.xlsx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9.xml"/><Relationship Id="rId1" Type="http://schemas.openxmlformats.org/officeDocument/2006/relationships/package" Target="../embeddings/Hoja_de_c_lculo_de_Microsoft_Office_Excel26.xlsx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0.xml"/><Relationship Id="rId1" Type="http://schemas.openxmlformats.org/officeDocument/2006/relationships/package" Target="../embeddings/Hoja_de_c_lculo_de_Microsoft_Office_Excel27.xlsx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1.xml"/><Relationship Id="rId1" Type="http://schemas.openxmlformats.org/officeDocument/2006/relationships/package" Target="../embeddings/Hoja_de_c_lculo_de_Microsoft_Office_Excel28.xlsx"/></Relationships>
</file>

<file path=ppt/charts/_rels/chart2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2.xml"/><Relationship Id="rId1" Type="http://schemas.openxmlformats.org/officeDocument/2006/relationships/package" Target="../embeddings/Hoja_de_c_lculo_de_Microsoft_Office_Excel29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Hoja_de_c_lculo_de_Microsoft_Office_Excel3.xlsx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3.xml"/><Relationship Id="rId1" Type="http://schemas.openxmlformats.org/officeDocument/2006/relationships/package" Target="../embeddings/Hoja_de_c_lculo_de_Microsoft_Office_Excel30.xlsx"/></Relationships>
</file>

<file path=ppt/charts/_rels/chart3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4.xml"/><Relationship Id="rId1" Type="http://schemas.openxmlformats.org/officeDocument/2006/relationships/package" Target="../embeddings/Hoja_de_c_lculo_de_Microsoft_Office_Excel31.xlsx"/></Relationships>
</file>

<file path=ppt/charts/_rels/chart3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5.xml"/><Relationship Id="rId1" Type="http://schemas.openxmlformats.org/officeDocument/2006/relationships/package" Target="../embeddings/Hoja_de_c_lculo_de_Microsoft_Office_Excel32.xlsx"/></Relationships>
</file>

<file path=ppt/charts/_rels/chart3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6.xml"/><Relationship Id="rId1" Type="http://schemas.openxmlformats.org/officeDocument/2006/relationships/package" Target="../embeddings/Hoja_de_c_lculo_de_Microsoft_Office_Excel33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4.xlsx"/></Relationships>
</file>

<file path=ppt/charts/_rels/chart3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7.xml"/><Relationship Id="rId1" Type="http://schemas.openxmlformats.org/officeDocument/2006/relationships/package" Target="../embeddings/Hoja_de_c_lculo_de_Microsoft_Office_Excel35.xlsx"/></Relationships>
</file>

<file path=ppt/charts/_rels/chart3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8.xml"/><Relationship Id="rId1" Type="http://schemas.openxmlformats.org/officeDocument/2006/relationships/package" Target="../embeddings/Hoja_de_c_lculo_de_Microsoft_Office_Excel36.xlsx"/></Relationships>
</file>

<file path=ppt/charts/_rels/chart3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9.xml"/><Relationship Id="rId1" Type="http://schemas.openxmlformats.org/officeDocument/2006/relationships/package" Target="../embeddings/Hoja_de_c_lculo_de_Microsoft_Office_Excel37.xlsx"/></Relationships>
</file>

<file path=ppt/charts/_rels/chart3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0.xml"/><Relationship Id="rId1" Type="http://schemas.openxmlformats.org/officeDocument/2006/relationships/package" Target="../embeddings/Hoja_de_c_lculo_de_Microsoft_Office_Excel38.xlsx"/></Relationships>
</file>

<file path=ppt/charts/_rels/chart3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1.xml"/><Relationship Id="rId1" Type="http://schemas.openxmlformats.org/officeDocument/2006/relationships/package" Target="../embeddings/Hoja_de_c_lculo_de_Microsoft_Office_Excel39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4.xlsx"/></Relationships>
</file>

<file path=ppt/charts/_rels/chart4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2.xml"/><Relationship Id="rId1" Type="http://schemas.openxmlformats.org/officeDocument/2006/relationships/package" Target="../embeddings/Hoja_de_c_lculo_de_Microsoft_Office_Excel40.xlsx"/></Relationships>
</file>

<file path=ppt/charts/_rels/chart4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3.xml"/><Relationship Id="rId1" Type="http://schemas.openxmlformats.org/officeDocument/2006/relationships/package" Target="../embeddings/Hoja_de_c_lculo_de_Microsoft_Office_Excel41.xlsx"/></Relationships>
</file>

<file path=ppt/charts/_rels/chart4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4.xml"/><Relationship Id="rId1" Type="http://schemas.openxmlformats.org/officeDocument/2006/relationships/package" Target="../embeddings/Hoja_de_c_lculo_de_Microsoft_Office_Excel42.xlsx"/></Relationships>
</file>

<file path=ppt/charts/_rels/chart4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5.xml"/><Relationship Id="rId1" Type="http://schemas.openxmlformats.org/officeDocument/2006/relationships/package" Target="../embeddings/Hoja_de_c_lculo_de_Microsoft_Office_Excel43.xlsx"/></Relationships>
</file>

<file path=ppt/charts/_rels/chart4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6.xml"/><Relationship Id="rId1" Type="http://schemas.openxmlformats.org/officeDocument/2006/relationships/package" Target="../embeddings/Hoja_de_c_lculo_de_Microsoft_Office_Excel44.xlsx"/></Relationships>
</file>

<file path=ppt/charts/_rels/chart4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7.xml"/><Relationship Id="rId1" Type="http://schemas.openxmlformats.org/officeDocument/2006/relationships/package" Target="../embeddings/Hoja_de_c_lculo_de_Microsoft_Office_Excel45.xlsx"/></Relationships>
</file>

<file path=ppt/charts/_rels/chart4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46.xlsx"/></Relationships>
</file>

<file path=ppt/charts/_rels/chart4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8.xml"/><Relationship Id="rId1" Type="http://schemas.openxmlformats.org/officeDocument/2006/relationships/package" Target="../embeddings/Hoja_de_c_lculo_de_Microsoft_Office_Excel47.xlsx"/></Relationships>
</file>

<file path=ppt/charts/_rels/chart4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9.xml"/><Relationship Id="rId1" Type="http://schemas.openxmlformats.org/officeDocument/2006/relationships/package" Target="../embeddings/Hoja_de_c_lculo_de_Microsoft_Office_Excel48.xlsx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49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Hoja_de_c_lculo_de_Microsoft_Office_Excel5.xlsx"/></Relationships>
</file>

<file path=ppt/charts/_rels/chart5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0.xml"/><Relationship Id="rId1" Type="http://schemas.openxmlformats.org/officeDocument/2006/relationships/package" Target="../embeddings/Hoja_de_c_lculo_de_Microsoft_Office_Excel50.xlsx"/></Relationships>
</file>

<file path=ppt/charts/_rels/chart5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1.xml"/><Relationship Id="rId1" Type="http://schemas.openxmlformats.org/officeDocument/2006/relationships/package" Target="../embeddings/Hoja_de_c_lculo_de_Microsoft_Office_Excel51.xlsx"/></Relationships>
</file>

<file path=ppt/charts/_rels/chart5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52.xlsx"/></Relationships>
</file>

<file path=ppt/charts/_rels/chart5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2.xml"/><Relationship Id="rId1" Type="http://schemas.openxmlformats.org/officeDocument/2006/relationships/package" Target="../embeddings/Hoja_de_c_lculo_de_Microsoft_Office_Excel53.xlsx"/></Relationships>
</file>

<file path=ppt/charts/_rels/chart5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3.xml"/><Relationship Id="rId1" Type="http://schemas.openxmlformats.org/officeDocument/2006/relationships/package" Target="../embeddings/Hoja_de_c_lculo_de_Microsoft_Office_Excel54.xlsx"/></Relationships>
</file>

<file path=ppt/charts/_rels/chart5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55.xlsx"/></Relationships>
</file>

<file path=ppt/charts/_rels/chart5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4.xml"/><Relationship Id="rId1" Type="http://schemas.openxmlformats.org/officeDocument/2006/relationships/package" Target="../embeddings/Hoja_de_c_lculo_de_Microsoft_Office_Excel56.xlsx"/></Relationships>
</file>

<file path=ppt/charts/_rels/chart5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5.xml"/><Relationship Id="rId1" Type="http://schemas.openxmlformats.org/officeDocument/2006/relationships/package" Target="../embeddings/Hoja_de_c_lculo_de_Microsoft_Office_Excel57.xlsx"/></Relationships>
</file>

<file path=ppt/charts/_rels/chart5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6.xml"/><Relationship Id="rId1" Type="http://schemas.openxmlformats.org/officeDocument/2006/relationships/package" Target="../embeddings/Hoja_de_c_lculo_de_Microsoft_Office_Excel58.xlsx"/></Relationships>
</file>

<file path=ppt/charts/_rels/chart5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7.xml"/><Relationship Id="rId1" Type="http://schemas.openxmlformats.org/officeDocument/2006/relationships/package" Target="../embeddings/Hoja_de_c_lculo_de_Microsoft_Office_Excel59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Hoja_de_c_lculo_de_Microsoft_Office_Excel6.xlsx"/></Relationships>
</file>

<file path=ppt/charts/_rels/chart6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8.xml"/><Relationship Id="rId1" Type="http://schemas.openxmlformats.org/officeDocument/2006/relationships/package" Target="../embeddings/Hoja_de_c_lculo_de_Microsoft_Office_Excel60.xlsx"/></Relationships>
</file>

<file path=ppt/charts/_rels/chart6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9.xml"/><Relationship Id="rId1" Type="http://schemas.openxmlformats.org/officeDocument/2006/relationships/package" Target="../embeddings/Hoja_de_c_lculo_de_Microsoft_Office_Excel61.xlsx"/></Relationships>
</file>

<file path=ppt/charts/_rels/chart6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0.xml"/><Relationship Id="rId1" Type="http://schemas.openxmlformats.org/officeDocument/2006/relationships/package" Target="../embeddings/Hoja_de_c_lculo_de_Microsoft_Office_Excel62.xlsx"/></Relationships>
</file>

<file path=ppt/charts/_rels/chart6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1.xml"/><Relationship Id="rId1" Type="http://schemas.openxmlformats.org/officeDocument/2006/relationships/package" Target="../embeddings/Hoja_de_c_lculo_de_Microsoft_Office_Excel63.xlsx"/></Relationships>
</file>

<file path=ppt/charts/_rels/chart6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2.xml"/><Relationship Id="rId1" Type="http://schemas.openxmlformats.org/officeDocument/2006/relationships/package" Target="../embeddings/Hoja_de_c_lculo_de_Microsoft_Office_Excel64.xlsx"/></Relationships>
</file>

<file path=ppt/charts/_rels/chart6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3.xml"/><Relationship Id="rId1" Type="http://schemas.openxmlformats.org/officeDocument/2006/relationships/package" Target="../embeddings/Hoja_de_c_lculo_de_Microsoft_Office_Excel65.xlsx"/></Relationships>
</file>

<file path=ppt/charts/_rels/chart6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4.xml"/><Relationship Id="rId1" Type="http://schemas.openxmlformats.org/officeDocument/2006/relationships/package" Target="../embeddings/Hoja_de_c_lculo_de_Microsoft_Office_Excel6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Hoja_de_c_lculo_de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Hoja_de_c_lculo_de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7.6042401427401832E-2"/>
          <c:y val="0.24840281082897062"/>
          <c:w val="0.53196290284804348"/>
          <c:h val="0.5452619754192445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3942424464835509"/>
                  <c:y val="-9.4405052046643553E-2"/>
                </c:manualLayout>
              </c:layout>
              <c:showPercent val="1"/>
            </c:dLbl>
            <c:dLbl>
              <c:idx val="2"/>
              <c:layout>
                <c:manualLayout>
                  <c:x val="2.9780501406246811E-2"/>
                  <c:y val="1.1605224867074316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Pacient</c:v>
                </c:pt>
                <c:pt idx="1">
                  <c:v>Familiar / Altres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232</c:v>
                </c:pt>
                <c:pt idx="1">
                  <c:v>123</c:v>
                </c:pt>
                <c:pt idx="2">
                  <c:v>22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3297254518501123"/>
          <c:y val="0.19922450236568773"/>
          <c:w val="0.33831587888935266"/>
          <c:h val="0.62798090652033955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389774715660543"/>
          <c:y val="0.14898622651231946"/>
          <c:w val="0.41697178477690455"/>
          <c:h val="0.7212467189317166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2"/>
              <c:layout>
                <c:manualLayout>
                  <c:x val="2.0494437591380796E-2"/>
                  <c:y val="-3.9438464431739215E-4"/>
                </c:manualLayout>
              </c:layout>
              <c:showPercent val="1"/>
            </c:dLbl>
            <c:dLbl>
              <c:idx val="3"/>
              <c:layout>
                <c:manualLayout>
                  <c:x val="3.2044912928636309E-2"/>
                  <c:y val="3.3628188601878511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Hoja1!$A$2:$A$6</c:f>
              <c:strCache>
                <c:ptCount val="5"/>
                <c:pt idx="0">
                  <c:v>Per referències</c:v>
                </c:pt>
                <c:pt idx="1">
                  <c:v>Derivat d'un altre centre</c:v>
                </c:pt>
                <c:pt idx="2">
                  <c:v>Pel portal web</c:v>
                </c:pt>
                <c:pt idx="3">
                  <c:v>Altres mitjans</c:v>
                </c:pt>
                <c:pt idx="4">
                  <c:v>Ns/Nc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190</c:v>
                </c:pt>
                <c:pt idx="1">
                  <c:v>119</c:v>
                </c:pt>
                <c:pt idx="2">
                  <c:v>3</c:v>
                </c:pt>
                <c:pt idx="3">
                  <c:v>46</c:v>
                </c:pt>
                <c:pt idx="4">
                  <c:v>19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9271319043029158"/>
          <c:y val="0.33323291131741972"/>
          <c:w val="0.30932831152002277"/>
          <c:h val="0.40887888861433475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6.8808080124121374E-2"/>
          <c:y val="0.34521870131363835"/>
          <c:w val="0.49138983421630233"/>
          <c:h val="0.2855386324272830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2"/>
              <c:layout>
                <c:manualLayout>
                  <c:x val="2.3607069913283082E-2"/>
                  <c:y val="-5.8181503135978684E-3"/>
                </c:manualLayout>
              </c:layout>
              <c:showPercent val="1"/>
            </c:dLbl>
            <c:dLbl>
              <c:idx val="3"/>
              <c:layout>
                <c:manualLayout>
                  <c:x val="4.2001293038621337E-2"/>
                  <c:y val="1.3434503861615924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Hoja1!$A$2:$A$6</c:f>
              <c:strCache>
                <c:ptCount val="5"/>
                <c:pt idx="0">
                  <c:v>Per referències</c:v>
                </c:pt>
                <c:pt idx="1">
                  <c:v>Derivat d'un altre centre</c:v>
                </c:pt>
                <c:pt idx="2">
                  <c:v>Pel portal web</c:v>
                </c:pt>
                <c:pt idx="3">
                  <c:v>Altres mitjans</c:v>
                </c:pt>
                <c:pt idx="4">
                  <c:v>Ns/Nc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196</c:v>
                </c:pt>
                <c:pt idx="1">
                  <c:v>112</c:v>
                </c:pt>
                <c:pt idx="2">
                  <c:v>8</c:v>
                </c:pt>
                <c:pt idx="3">
                  <c:v>47</c:v>
                </c:pt>
                <c:pt idx="4">
                  <c:v>14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790312888001109"/>
          <c:y val="0.32369285039236656"/>
          <c:w val="0.38375978815240946"/>
          <c:h val="0.39105245396289551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9.3614108054016085E-2"/>
          <c:y val="0.34762109780818207"/>
          <c:w val="0.48725549622798631"/>
          <c:h val="0.2831362359327389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2"/>
              <c:layout>
                <c:manualLayout>
                  <c:x val="2.7514507619877924E-2"/>
                  <c:y val="-6.7524366353737229E-3"/>
                </c:manualLayout>
              </c:layout>
              <c:showPercent val="1"/>
            </c:dLbl>
            <c:dLbl>
              <c:idx val="3"/>
              <c:layout>
                <c:manualLayout>
                  <c:x val="3.3732617061989684E-2"/>
                  <c:y val="6.1482433752497942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Hoja1!$A$2:$A$6</c:f>
              <c:strCache>
                <c:ptCount val="5"/>
                <c:pt idx="0">
                  <c:v>Per referències</c:v>
                </c:pt>
                <c:pt idx="1">
                  <c:v>Derivat d'un altre centre</c:v>
                </c:pt>
                <c:pt idx="2">
                  <c:v>Pel portal web</c:v>
                </c:pt>
                <c:pt idx="3">
                  <c:v>Altres mitjans</c:v>
                </c:pt>
                <c:pt idx="4">
                  <c:v>Ns/Nc</c:v>
                </c:pt>
              </c:strCache>
            </c:strRef>
          </c:cat>
          <c:val>
            <c:numRef>
              <c:f>Hoja1!$B$2:$B$6</c:f>
              <c:numCache>
                <c:formatCode>General</c:formatCode>
                <c:ptCount val="5"/>
                <c:pt idx="0">
                  <c:v>200</c:v>
                </c:pt>
                <c:pt idx="1">
                  <c:v>106</c:v>
                </c:pt>
                <c:pt idx="2">
                  <c:v>7</c:v>
                </c:pt>
                <c:pt idx="3">
                  <c:v>46</c:v>
                </c:pt>
                <c:pt idx="4">
                  <c:v>19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0383731673000562"/>
          <c:y val="0.32369285039236656"/>
          <c:w val="0.38375978815240958"/>
          <c:h val="0.40786922942470388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6.1067141532460262E-2"/>
          <c:y val="0.21061772234652471"/>
          <c:w val="0.53969478730723752"/>
          <c:h val="0.4813483232785799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26</c:v>
                </c:pt>
                <c:pt idx="1">
                  <c:v>134</c:v>
                </c:pt>
                <c:pt idx="2">
                  <c:v>67</c:v>
                </c:pt>
                <c:pt idx="3">
                  <c:v>50</c:v>
                </c:pt>
                <c:pt idx="4">
                  <c:v>58</c:v>
                </c:pt>
                <c:pt idx="5">
                  <c:v>42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0828098763847238"/>
          <c:y val="0.28938417434491243"/>
          <c:w val="0.38738261055417639"/>
          <c:h val="0.34513197633726123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6.1067141532460262E-2"/>
          <c:y val="0.21061772234652471"/>
          <c:w val="0.53969478730723752"/>
          <c:h val="0.48134832327858007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60</c:v>
                </c:pt>
                <c:pt idx="1">
                  <c:v>116</c:v>
                </c:pt>
                <c:pt idx="2">
                  <c:v>72</c:v>
                </c:pt>
                <c:pt idx="3">
                  <c:v>43</c:v>
                </c:pt>
                <c:pt idx="4">
                  <c:v>59</c:v>
                </c:pt>
                <c:pt idx="5">
                  <c:v>27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9638882667487902"/>
          <c:y val="0.28699809384246333"/>
          <c:w val="0.40361112333172022"/>
          <c:h val="0.36485799006366404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6.1067141532460262E-2"/>
          <c:y val="0.21061772234652471"/>
          <c:w val="0.53969478730723752"/>
          <c:h val="0.4813483232785802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34</c:v>
                </c:pt>
                <c:pt idx="1">
                  <c:v>66</c:v>
                </c:pt>
                <c:pt idx="2">
                  <c:v>73</c:v>
                </c:pt>
                <c:pt idx="3">
                  <c:v>34</c:v>
                </c:pt>
                <c:pt idx="4">
                  <c:v>136</c:v>
                </c:pt>
                <c:pt idx="5">
                  <c:v>35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2305530669951592"/>
          <c:y val="0.28699809384246333"/>
          <c:w val="0.37250027996304547"/>
          <c:h val="0.35469928225129765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4.5873684478436351E-2"/>
          <c:y val="0.36109579975096939"/>
          <c:w val="0.45709777172598981"/>
          <c:h val="0.32970832738599837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8.5137479801384197E-2"/>
                  <c:y val="5.9310268229022155E-2"/>
                </c:manualLayout>
              </c:layout>
              <c:showPercent val="1"/>
            </c:dLbl>
            <c:dLbl>
              <c:idx val="1"/>
              <c:layout>
                <c:manualLayout>
                  <c:x val="-0.13010780012935727"/>
                  <c:y val="-6.0523754077271154E-2"/>
                </c:manualLayout>
              </c:layout>
              <c:showPercent val="1"/>
            </c:dLbl>
            <c:dLbl>
              <c:idx val="2"/>
              <c:layout>
                <c:manualLayout>
                  <c:x val="0.12429497767833121"/>
                  <c:y val="-5.4109122852591354E-2"/>
                </c:manualLayout>
              </c:layout>
              <c:showPercent val="1"/>
            </c:dLbl>
            <c:dLbl>
              <c:idx val="3"/>
              <c:layout>
                <c:manualLayout>
                  <c:x val="9.049321130526615E-2"/>
                  <c:y val="4.0011486166591434E-2"/>
                </c:manualLayout>
              </c:layout>
              <c:showPercent val="1"/>
            </c:dLbl>
            <c:dLbl>
              <c:idx val="4"/>
              <c:layout>
                <c:manualLayout>
                  <c:x val="2.3184357541899441E-2"/>
                  <c:y val="1.1105185449001256E-2"/>
                </c:manualLayout>
              </c:layout>
              <c:showPercent val="1"/>
            </c:dLbl>
            <c:dLbl>
              <c:idx val="5"/>
              <c:layout>
                <c:manualLayout>
                  <c:x val="1.8411877324500874E-2"/>
                  <c:y val="9.153006154172378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52</c:v>
                </c:pt>
                <c:pt idx="1">
                  <c:v>151</c:v>
                </c:pt>
                <c:pt idx="2">
                  <c:v>86</c:v>
                </c:pt>
                <c:pt idx="3">
                  <c:v>39</c:v>
                </c:pt>
                <c:pt idx="4">
                  <c:v>25</c:v>
                </c:pt>
                <c:pt idx="5">
                  <c:v>24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45359374403481756"/>
          <c:y val="0.34395760693614558"/>
          <c:w val="0.4513011461974199"/>
          <c:h val="0.36193156288624245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150389555241112"/>
          <c:y val="6.3293846814343024E-2"/>
          <c:w val="0.47011104179838953"/>
          <c:h val="0.8728536850365579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6.6385958437790299E-2"/>
                  <c:y val="5.906742319255797E-2"/>
                </c:manualLayout>
              </c:layout>
              <c:showPercent val="1"/>
            </c:dLbl>
            <c:dLbl>
              <c:idx val="1"/>
              <c:layout>
                <c:manualLayout>
                  <c:x val="-7.8307996677771913E-2"/>
                  <c:y val="-7.3355131668789736E-2"/>
                </c:manualLayout>
              </c:layout>
              <c:showPercent val="1"/>
            </c:dLbl>
            <c:dLbl>
              <c:idx val="2"/>
              <c:layout>
                <c:manualLayout>
                  <c:x val="0.14190739491734669"/>
                  <c:y val="4.0167107610519816E-3"/>
                </c:manualLayout>
              </c:layout>
              <c:showPercent val="1"/>
            </c:dLbl>
            <c:dLbl>
              <c:idx val="3"/>
              <c:layout>
                <c:manualLayout>
                  <c:x val="6.8944464946997394E-2"/>
                  <c:y val="4.4949831943621475E-2"/>
                </c:manualLayout>
              </c:layout>
              <c:showPercent val="1"/>
            </c:dLbl>
            <c:dLbl>
              <c:idx val="4"/>
              <c:layout>
                <c:manualLayout>
                  <c:x val="2.7327852788842092E-2"/>
                  <c:y val="1.5315022109406959E-2"/>
                </c:manualLayout>
              </c:layout>
              <c:showPercent val="1"/>
            </c:dLbl>
            <c:dLbl>
              <c:idx val="5"/>
              <c:layout>
                <c:manualLayout>
                  <c:x val="1.8101067688118016E-2"/>
                  <c:y val="1.0205478280210121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70</c:v>
                </c:pt>
                <c:pt idx="1">
                  <c:v>153</c:v>
                </c:pt>
                <c:pt idx="2">
                  <c:v>87</c:v>
                </c:pt>
                <c:pt idx="3">
                  <c:v>32</c:v>
                </c:pt>
                <c:pt idx="4">
                  <c:v>20</c:v>
                </c:pt>
                <c:pt idx="5">
                  <c:v>15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344784362632192"/>
          <c:y val="0.33513346522765008"/>
          <c:w val="0.34531947926343554"/>
          <c:h val="0.3216971205666479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150389555241126"/>
          <c:y val="6.3293846814343024E-2"/>
          <c:w val="0.47011104179838953"/>
          <c:h val="0.8728536850365579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7.4466792227128834E-2"/>
                  <c:y val="5.412916310878637E-2"/>
                </c:manualLayout>
              </c:layout>
              <c:showPercent val="1"/>
            </c:dLbl>
            <c:dLbl>
              <c:idx val="1"/>
              <c:layout>
                <c:manualLayout>
                  <c:x val="-7.8307996677771913E-2"/>
                  <c:y val="-7.3355131668789736E-2"/>
                </c:manualLayout>
              </c:layout>
              <c:showPercent val="1"/>
            </c:dLbl>
            <c:dLbl>
              <c:idx val="2"/>
              <c:layout>
                <c:manualLayout>
                  <c:x val="0.12170531044400053"/>
                  <c:y val="-1.3267199532148463E-2"/>
                </c:manualLayout>
              </c:layout>
              <c:showPercent val="1"/>
            </c:dLbl>
            <c:dLbl>
              <c:idx val="3"/>
              <c:layout>
                <c:manualLayout>
                  <c:x val="8.1065715631004953E-2"/>
                  <c:y val="2.5196791608535204E-2"/>
                </c:manualLayout>
              </c:layout>
              <c:showPercent val="1"/>
            </c:dLbl>
            <c:dLbl>
              <c:idx val="4"/>
              <c:layout>
                <c:manualLayout>
                  <c:x val="7.1257683154960999E-3"/>
                  <c:y val="2.0253282193178512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12%</a:t>
                    </a:r>
                    <a:endParaRPr lang="en-US" sz="1200" dirty="0"/>
                  </a:p>
                </c:rich>
              </c:tx>
              <c:showPercent val="1"/>
            </c:dLbl>
            <c:dLbl>
              <c:idx val="5"/>
              <c:layout>
                <c:manualLayout>
                  <c:x val="5.9799682199525792E-3"/>
                  <c:y val="1.0205478280210177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75</c:v>
                </c:pt>
                <c:pt idx="1">
                  <c:v>160</c:v>
                </c:pt>
                <c:pt idx="2">
                  <c:v>72</c:v>
                </c:pt>
                <c:pt idx="3">
                  <c:v>26</c:v>
                </c:pt>
                <c:pt idx="4">
                  <c:v>28</c:v>
                </c:pt>
                <c:pt idx="5">
                  <c:v>17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3043801936854982"/>
          <c:y val="0.33266433518576433"/>
          <c:w val="0.34531947926343554"/>
          <c:h val="0.33404277077607702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724758770866644"/>
          <c:y val="0.36185558078597346"/>
          <c:w val="0.47960046018111657"/>
          <c:h val="0.2786880191162663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6.7625740068977508E-2"/>
                  <c:y val="5.1758798268576017E-2"/>
                </c:manualLayout>
              </c:layout>
              <c:showPercent val="1"/>
            </c:dLbl>
            <c:dLbl>
              <c:idx val="1"/>
              <c:layout>
                <c:manualLayout>
                  <c:x val="-0.12783177736817805"/>
                  <c:y val="-7.0138627735989124E-3"/>
                </c:manualLayout>
              </c:layout>
              <c:showPercent val="1"/>
            </c:dLbl>
            <c:dLbl>
              <c:idx val="2"/>
              <c:layout>
                <c:manualLayout>
                  <c:x val="5.1972734807872033E-2"/>
                  <c:y val="-6.7148684508212431E-2"/>
                </c:manualLayout>
              </c:layout>
              <c:showPercent val="1"/>
            </c:dLbl>
            <c:dLbl>
              <c:idx val="3"/>
              <c:layout>
                <c:manualLayout>
                  <c:x val="0.14305427962578707"/>
                  <c:y val="1.3809050716670826E-5"/>
                </c:manualLayout>
              </c:layout>
              <c:showPercent val="1"/>
            </c:dLbl>
            <c:dLbl>
              <c:idx val="4"/>
              <c:layout>
                <c:manualLayout>
                  <c:x val="0.10163658397091599"/>
                  <c:y val="4.7922508978301311E-2"/>
                </c:manualLayout>
              </c:layout>
              <c:showPercent val="1"/>
            </c:dLbl>
            <c:dLbl>
              <c:idx val="5"/>
              <c:layout>
                <c:manualLayout>
                  <c:x val="1.8161935957786906E-2"/>
                  <c:y val="4.6491580072137483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48</c:v>
                </c:pt>
                <c:pt idx="1">
                  <c:v>107</c:v>
                </c:pt>
                <c:pt idx="2">
                  <c:v>95</c:v>
                </c:pt>
                <c:pt idx="3">
                  <c:v>67</c:v>
                </c:pt>
                <c:pt idx="4">
                  <c:v>40</c:v>
                </c:pt>
                <c:pt idx="5">
                  <c:v>20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2307305668209956"/>
          <c:y val="0.35053480750939969"/>
          <c:w val="0.36233111966062587"/>
          <c:h val="0.3333328919481508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0472851626138543"/>
          <c:y val="0.30674065309093484"/>
          <c:w val="0.47916657979870081"/>
          <c:h val="0.4596087602150803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4693189665630826"/>
                  <c:y val="1.7458760998343894E-2"/>
                </c:manualLayout>
              </c:layout>
              <c:showPercent val="1"/>
            </c:dLbl>
            <c:dLbl>
              <c:idx val="1"/>
              <c:layout>
                <c:manualLayout>
                  <c:x val="0.11516354309316276"/>
                  <c:y val="-1.9623981063071106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Pacient</c:v>
                </c:pt>
                <c:pt idx="1">
                  <c:v>Familiar / Altres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346</c:v>
                </c:pt>
                <c:pt idx="1">
                  <c:v>333</c:v>
                </c:pt>
                <c:pt idx="2">
                  <c:v>18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1202810590704149"/>
          <c:y val="0.28349486439218596"/>
          <c:w val="0.29972540291348232"/>
          <c:h val="0.52075035186264429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724758770866644"/>
          <c:y val="0.11446505962621441"/>
          <c:w val="0.45479438990476201"/>
          <c:h val="0.78788323884909162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7.185851467606276E-2"/>
                  <c:y val="4.9289668226690293E-2"/>
                </c:manualLayout>
              </c:layout>
              <c:showPercent val="1"/>
            </c:dLbl>
            <c:dLbl>
              <c:idx val="1"/>
              <c:layout>
                <c:manualLayout>
                  <c:x val="-0.11916926965640541"/>
                  <c:y val="-3.0971056352157824E-2"/>
                </c:manualLayout>
              </c:layout>
              <c:showPercent val="1"/>
            </c:dLbl>
            <c:dLbl>
              <c:idx val="2"/>
              <c:layout>
                <c:manualLayout>
                  <c:x val="0.10738382533505578"/>
                  <c:y val="-5.7071899511462208E-2"/>
                </c:manualLayout>
              </c:layout>
              <c:showPercent val="1"/>
            </c:dLbl>
            <c:dLbl>
              <c:idx val="3"/>
              <c:layout>
                <c:manualLayout>
                  <c:x val="0.12150529463444157"/>
                  <c:y val="2.6773729700640351E-2"/>
                </c:manualLayout>
              </c:layout>
              <c:showPercent val="1"/>
            </c:dLbl>
            <c:dLbl>
              <c:idx val="4"/>
              <c:layout>
                <c:manualLayout>
                  <c:x val="7.1622212534612095E-2"/>
                  <c:y val="4.7922508978301311E-2"/>
                </c:manualLayout>
              </c:layout>
              <c:showPercent val="1"/>
            </c:dLbl>
            <c:dLbl>
              <c:idx val="5"/>
              <c:layout>
                <c:manualLayout>
                  <c:x val="7.387681033393048E-3"/>
                  <c:y val="8.4530306893857068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52</c:v>
                </c:pt>
                <c:pt idx="1">
                  <c:v>129</c:v>
                </c:pt>
                <c:pt idx="2">
                  <c:v>99</c:v>
                </c:pt>
                <c:pt idx="3">
                  <c:v>57</c:v>
                </c:pt>
                <c:pt idx="4">
                  <c:v>29</c:v>
                </c:pt>
                <c:pt idx="5">
                  <c:v>11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8109259810263159"/>
          <c:y val="0.35206969295481166"/>
          <c:w val="0.39574776129550937"/>
          <c:h val="0.31738362753547417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724758770866644"/>
          <c:y val="0.11446505962621446"/>
          <c:w val="0.45479438990476212"/>
          <c:h val="0.78788323884909162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8.0324063890233277E-2"/>
                  <c:y val="5.4227928310461804E-2"/>
                </c:manualLayout>
              </c:layout>
              <c:showPercent val="1"/>
            </c:dLbl>
            <c:dLbl>
              <c:idx val="1"/>
              <c:layout>
                <c:manualLayout>
                  <c:x val="-0.13610036808474615"/>
                  <c:y val="3.5967642342430621E-3"/>
                </c:manualLayout>
              </c:layout>
              <c:showPercent val="1"/>
            </c:dLbl>
            <c:dLbl>
              <c:idx val="2"/>
              <c:layout>
                <c:manualLayout>
                  <c:x val="2.2728333193351807E-2"/>
                  <c:y val="-5.9541029553348022E-2"/>
                </c:manualLayout>
              </c:layout>
              <c:showPercent val="1"/>
            </c:dLbl>
            <c:dLbl>
              <c:idx val="3"/>
              <c:layout>
                <c:manualLayout>
                  <c:x val="0.12150529463444158"/>
                  <c:y val="7.0206893655541287E-3"/>
                </c:manualLayout>
              </c:layout>
              <c:showPercent val="1"/>
            </c:dLbl>
            <c:dLbl>
              <c:idx val="4"/>
              <c:layout>
                <c:manualLayout>
                  <c:x val="0.10971718399837889"/>
                  <c:y val="4.2984248894529654E-2"/>
                </c:manualLayout>
              </c:layout>
              <c:showPercent val="1"/>
            </c:dLbl>
            <c:dLbl>
              <c:idx val="5"/>
              <c:layout>
                <c:manualLayout>
                  <c:x val="7.3876810333930506E-3"/>
                  <c:y val="8.453030689385712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46</c:v>
                </c:pt>
                <c:pt idx="1">
                  <c:v>103</c:v>
                </c:pt>
                <c:pt idx="2">
                  <c:v>102</c:v>
                </c:pt>
                <c:pt idx="3">
                  <c:v>59</c:v>
                </c:pt>
                <c:pt idx="4">
                  <c:v>51</c:v>
                </c:pt>
                <c:pt idx="5">
                  <c:v>17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8866774411117173"/>
          <c:y val="0.3521364682274552"/>
          <c:w val="0.38304943747425363"/>
          <c:h val="0.31524814296642628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895933278208075"/>
          <c:y val="0.11682614416636172"/>
          <c:w val="0.43646800486308207"/>
          <c:h val="0.8096740215798824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7.1976006744185805E-2"/>
                  <c:y val="5.5316628799707133E-2"/>
                </c:manualLayout>
              </c:layout>
              <c:showPercent val="1"/>
            </c:dLbl>
            <c:dLbl>
              <c:idx val="1"/>
              <c:layout>
                <c:manualLayout>
                  <c:x val="6.1111975839602033E-2"/>
                  <c:y val="-6.1939757436101833E-2"/>
                </c:manualLayout>
              </c:layout>
              <c:showPercent val="1"/>
            </c:dLbl>
            <c:dLbl>
              <c:idx val="2"/>
              <c:layout>
                <c:manualLayout>
                  <c:x val="9.9628870265720759E-2"/>
                  <c:y val="2.7547470439050117E-2"/>
                </c:manualLayout>
              </c:layout>
              <c:showPercent val="1"/>
            </c:dLbl>
            <c:dLbl>
              <c:idx val="5"/>
              <c:layout>
                <c:manualLayout>
                  <c:x val="5.3386718910550655E-2"/>
                  <c:y val="-1.120413523928726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105</c:v>
                </c:pt>
                <c:pt idx="1">
                  <c:v>184</c:v>
                </c:pt>
                <c:pt idx="2">
                  <c:v>45</c:v>
                </c:pt>
                <c:pt idx="3">
                  <c:v>12</c:v>
                </c:pt>
                <c:pt idx="4">
                  <c:v>5</c:v>
                </c:pt>
                <c:pt idx="5">
                  <c:v>26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7285452445440954"/>
          <c:y val="0.35057059498737603"/>
          <c:w val="0.32191320148754937"/>
          <c:h val="0.3477792233457398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7.1234930322530809E-2"/>
          <c:y val="0.36018258477521686"/>
          <c:w val="0.47456302434745296"/>
          <c:h val="0.28473918117615427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0116320490896526"/>
                  <c:y val="5.2946288289317363E-2"/>
                </c:manualLayout>
              </c:layout>
              <c:showPercent val="1"/>
            </c:dLbl>
            <c:dLbl>
              <c:idx val="1"/>
              <c:layout>
                <c:manualLayout>
                  <c:x val="0.18834780475643909"/>
                  <c:y val="-2.9992758531498701E-2"/>
                </c:manualLayout>
              </c:layout>
              <c:showPercent val="1"/>
            </c:dLbl>
            <c:dLbl>
              <c:idx val="2"/>
              <c:layout>
                <c:manualLayout>
                  <c:x val="0.11125598087719089"/>
                  <c:y val="5.20771481734826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136</c:v>
                </c:pt>
                <c:pt idx="1">
                  <c:v>174</c:v>
                </c:pt>
                <c:pt idx="2">
                  <c:v>44</c:v>
                </c:pt>
                <c:pt idx="3">
                  <c:v>9</c:v>
                </c:pt>
                <c:pt idx="4">
                  <c:v>3</c:v>
                </c:pt>
                <c:pt idx="5">
                  <c:v>11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4832362128199053"/>
          <c:y val="0.31420663291629308"/>
          <c:w val="0.38963756784104536"/>
          <c:h val="0.38019381061282548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9.6631577965041945E-2"/>
          <c:y val="0.37424561072155199"/>
          <c:w val="0.478795798954538"/>
          <c:h val="0.30014215508275477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0116320490896528"/>
                  <c:y val="5.2946288289317363E-2"/>
                </c:manualLayout>
              </c:layout>
              <c:showPercent val="1"/>
            </c:dLbl>
            <c:dLbl>
              <c:idx val="1"/>
              <c:layout>
                <c:manualLayout>
                  <c:x val="2.3269595080116053E-2"/>
                  <c:y val="-5.3873308147675818E-2"/>
                </c:manualLayout>
              </c:layout>
              <c:showPercent val="1"/>
            </c:dLbl>
            <c:dLbl>
              <c:idx val="2"/>
              <c:layout>
                <c:manualLayout>
                  <c:x val="9.4324882448850234E-2"/>
                  <c:y val="4.4116964968090387E-2"/>
                </c:manualLayout>
              </c:layout>
              <c:showPercent val="1"/>
            </c:dLbl>
            <c:dLbl>
              <c:idx val="4"/>
              <c:layout>
                <c:manualLayout>
                  <c:x val="9.659724916311058E-3"/>
                  <c:y val="-1.7587408452669921E-2"/>
                </c:manualLayout>
              </c:layout>
              <c:showPercent val="1"/>
            </c:dLbl>
            <c:dLbl>
              <c:idx val="5"/>
              <c:layout>
                <c:manualLayout>
                  <c:x val="2.4438440792482048E-2"/>
                  <c:y val="-1.005281299503041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115</c:v>
                </c:pt>
                <c:pt idx="1">
                  <c:v>152</c:v>
                </c:pt>
                <c:pt idx="2">
                  <c:v>68</c:v>
                </c:pt>
                <c:pt idx="3">
                  <c:v>15</c:v>
                </c:pt>
                <c:pt idx="4">
                  <c:v>10</c:v>
                </c:pt>
                <c:pt idx="5">
                  <c:v>18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6948749431741652"/>
          <c:y val="0.35666091834189195"/>
          <c:w val="0.39387034244813018"/>
          <c:h val="0.38019381061282548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598414260717547"/>
          <c:y val="5.7005148659143426E-2"/>
          <c:w val="0.43754824049771551"/>
          <c:h val="0.8812160368065878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3869527837918547"/>
                  <c:y val="-8.7998159138630294E-2"/>
                </c:manualLayout>
              </c:layout>
              <c:showPercent val="1"/>
            </c:dLbl>
            <c:dLbl>
              <c:idx val="1"/>
              <c:layout>
                <c:manualLayout>
                  <c:x val="0.12176902133338317"/>
                  <c:y val="-1.962895138016665E-2"/>
                </c:manualLayout>
              </c:layout>
              <c:showPercent val="1"/>
            </c:dLbl>
            <c:dLbl>
              <c:idx val="2"/>
              <c:layout>
                <c:manualLayout>
                  <c:x val="2.6289358505356696E-2"/>
                  <c:y val="9.0867601798675073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215</c:v>
                </c:pt>
                <c:pt idx="1">
                  <c:v>138</c:v>
                </c:pt>
                <c:pt idx="2">
                  <c:v>24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2310644060995179"/>
          <c:y val="0.35658194230050166"/>
          <c:w val="0.19376397402097326"/>
          <c:h val="0.2744749230577479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598414260717558"/>
          <c:y val="5.7005148659143426E-2"/>
          <c:w val="0.43754824049771551"/>
          <c:h val="0.8812160368065878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2522925697212228"/>
                  <c:y val="-7.8256934390550273E-2"/>
                </c:manualLayout>
              </c:layout>
              <c:showPercent val="1"/>
            </c:dLbl>
            <c:dLbl>
              <c:idx val="1"/>
              <c:layout>
                <c:manualLayout>
                  <c:x val="0.11925710912542517"/>
                  <c:y val="3.8818397108313626E-2"/>
                </c:manualLayout>
              </c:layout>
              <c:showPercent val="1"/>
            </c:dLbl>
            <c:dLbl>
              <c:idx val="2"/>
              <c:layout>
                <c:manualLayout>
                  <c:x val="3.5156210444050855E-3"/>
                  <c:y val="6.6514539928474899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228</c:v>
                </c:pt>
                <c:pt idx="1">
                  <c:v>136</c:v>
                </c:pt>
                <c:pt idx="2">
                  <c:v>13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3744875038197135"/>
          <c:y val="0.35414663611348141"/>
          <c:w val="0.19376397402097326"/>
          <c:h val="0.28908676017986817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598414260717569"/>
          <c:y val="5.7005148659143426E-2"/>
          <c:w val="0.43754824049771551"/>
          <c:h val="0.8812160368065878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1388181866376612"/>
                  <c:y val="-8.0692240577570268E-2"/>
                </c:manualLayout>
              </c:layout>
              <c:showPercent val="1"/>
            </c:dLbl>
            <c:dLbl>
              <c:idx val="1"/>
              <c:layout>
                <c:manualLayout>
                  <c:x val="0.11925710912542517"/>
                  <c:y val="4.1253703295333614E-2"/>
                </c:manualLayout>
              </c:layout>
              <c:showPercent val="1"/>
            </c:dLbl>
            <c:dLbl>
              <c:idx val="2"/>
              <c:layout>
                <c:manualLayout>
                  <c:x val="7.2981004805237771E-3"/>
                  <c:y val="6.6514539928474899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242</c:v>
                </c:pt>
                <c:pt idx="1">
                  <c:v>121</c:v>
                </c:pt>
                <c:pt idx="2">
                  <c:v>15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3366627094585215"/>
          <c:y val="0.34197010517838161"/>
          <c:w val="0.19376397402097326"/>
          <c:h val="0.31343982205006776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581000647654294"/>
          <c:y val="0.42501882680427927"/>
          <c:w val="0.45299809187732032"/>
          <c:h val="0.2988978135045196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119</c:v>
                </c:pt>
                <c:pt idx="1">
                  <c:v>229</c:v>
                </c:pt>
                <c:pt idx="2">
                  <c:v>29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385983292883457"/>
          <c:y val="0.37901184369678187"/>
          <c:w val="0.23897208567653574"/>
          <c:h val="0.36830134709402218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037795011058538"/>
          <c:y val="0.37851597528520198"/>
          <c:w val="0.52608450684509644"/>
          <c:h val="0.3188390950576343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140</c:v>
                </c:pt>
                <c:pt idx="1">
                  <c:v>220</c:v>
                </c:pt>
                <c:pt idx="2">
                  <c:v>17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2600611719253061"/>
          <c:y val="0.33434989611674304"/>
          <c:w val="0.23897208567653574"/>
          <c:h val="0.38350822539909629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90307884847124"/>
          <c:y val="0.33510149209323981"/>
          <c:w val="0.45647188399650468"/>
          <c:h val="0.4206661583416087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1332654664675534"/>
                  <c:y val="-9.36712432390297E-2"/>
                </c:manualLayout>
              </c:layout>
              <c:showPercent val="1"/>
            </c:dLbl>
            <c:dLbl>
              <c:idx val="2"/>
              <c:layout>
                <c:manualLayout>
                  <c:x val="2.0671027347577725E-2"/>
                  <c:y val="3.8077217183950457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Pacient</c:v>
                </c:pt>
                <c:pt idx="1">
                  <c:v>Familiar / Altres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233</c:v>
                </c:pt>
                <c:pt idx="1">
                  <c:v>113</c:v>
                </c:pt>
                <c:pt idx="2">
                  <c:v>32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5363565262092604"/>
          <c:y val="0.29554957569130286"/>
          <c:w val="0.29972540291348232"/>
          <c:h val="0.50214142566514564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726000167977827"/>
          <c:y val="0.37911641117917894"/>
          <c:w val="0.52608450684509644"/>
          <c:h val="0.3188390950576343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144</c:v>
                </c:pt>
                <c:pt idx="1">
                  <c:v>201</c:v>
                </c:pt>
                <c:pt idx="2">
                  <c:v>33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9880595761359565"/>
          <c:y val="0.33434989611674315"/>
          <c:w val="0.23897208567653574"/>
          <c:h val="0.38081464155822375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958530183727169"/>
          <c:y val="8.1719124665083229E-2"/>
          <c:w val="0.45586067366579397"/>
          <c:h val="0.78851382077894716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5654308631260694"/>
                  <c:y val="3.5772251298996589E-2"/>
                </c:manualLayout>
              </c:layout>
              <c:showPercent val="1"/>
            </c:dLbl>
            <c:dLbl>
              <c:idx val="2"/>
              <c:layout>
                <c:manualLayout>
                  <c:x val="2.0277723340519051E-2"/>
                  <c:y val="1.412249725143146E-2"/>
                </c:manualLayout>
              </c:layout>
              <c:showPercent val="1"/>
            </c:dLbl>
            <c:dLbl>
              <c:idx val="3"/>
              <c:layout>
                <c:manualLayout>
                  <c:x val="8.0779837061507875E-3"/>
                  <c:y val="-1.1028134900427243E-2"/>
                </c:manualLayout>
              </c:layout>
              <c:showPercent val="1"/>
            </c:dLbl>
            <c:dLbl>
              <c:idx val="4"/>
              <c:layout>
                <c:manualLayout>
                  <c:x val="8.287466054480816E-2"/>
                  <c:y val="-1.3594726682944952E-2"/>
                </c:manualLayout>
              </c:layout>
              <c:showPercent val="1"/>
            </c:dLbl>
            <c:dLbl>
              <c:idx val="5"/>
              <c:layout>
                <c:manualLayout>
                  <c:x val="4.2456062466421141E-2"/>
                  <c:y val="4.9064503021722959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184</c:v>
                </c:pt>
                <c:pt idx="1">
                  <c:v>126</c:v>
                </c:pt>
                <c:pt idx="2">
                  <c:v>21</c:v>
                </c:pt>
                <c:pt idx="3">
                  <c:v>9</c:v>
                </c:pt>
                <c:pt idx="4">
                  <c:v>4</c:v>
                </c:pt>
                <c:pt idx="5">
                  <c:v>33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9447632912455506"/>
          <c:y val="0.29756064064915422"/>
          <c:w val="0.40552367087544489"/>
          <c:h val="0.36644037478898656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95853018372718"/>
          <c:y val="8.1719124665083229E-2"/>
          <c:w val="0.45586067366579414"/>
          <c:h val="0.78851382077894683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5186590802401978"/>
                  <c:y val="3.9444289974017039E-4"/>
                </c:manualLayout>
              </c:layout>
              <c:showPercent val="1"/>
            </c:dLbl>
            <c:dLbl>
              <c:idx val="2"/>
              <c:layout>
                <c:manualLayout>
                  <c:x val="2.2088012183076919E-2"/>
                  <c:y val="1.1094833123999268E-2"/>
                </c:manualLayout>
              </c:layout>
              <c:showPercent val="1"/>
            </c:dLbl>
            <c:dLbl>
              <c:idx val="3"/>
              <c:layout>
                <c:manualLayout>
                  <c:x val="-2.747725284339482E-2"/>
                  <c:y val="-3.2649703351324437E-2"/>
                </c:manualLayout>
              </c:layout>
              <c:showPercent val="1"/>
            </c:dLbl>
            <c:dLbl>
              <c:idx val="4"/>
              <c:layout>
                <c:manualLayout>
                  <c:x val="5.5348190748328564E-2"/>
                  <c:y val="-3.0411502144753695E-2"/>
                </c:manualLayout>
              </c:layout>
              <c:showPercent val="1"/>
            </c:dLbl>
            <c:dLbl>
              <c:idx val="5"/>
              <c:layout>
                <c:manualLayout>
                  <c:x val="3.2355112731875323E-2"/>
                  <c:y val="4.6387597196521593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227</c:v>
                </c:pt>
                <c:pt idx="1">
                  <c:v>106</c:v>
                </c:pt>
                <c:pt idx="2">
                  <c:v>15</c:v>
                </c:pt>
                <c:pt idx="3">
                  <c:v>3</c:v>
                </c:pt>
                <c:pt idx="4">
                  <c:v>1</c:v>
                </c:pt>
                <c:pt idx="5">
                  <c:v>25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5550878604805898"/>
          <c:y val="0.28982693985560798"/>
          <c:w val="0.44449088841012524"/>
          <c:h val="0.35528394327845941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95853018372718"/>
          <c:y val="0.33595320661290845"/>
          <c:w val="0.48697156975279265"/>
          <c:h val="0.26322907058657063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5654308631260694"/>
                  <c:y val="3.5772251298996589E-2"/>
                </c:manualLayout>
              </c:layout>
              <c:showPercent val="1"/>
            </c:dLbl>
            <c:dLbl>
              <c:idx val="2"/>
              <c:layout>
                <c:manualLayout>
                  <c:x val="8.694357344830482E-2"/>
                  <c:y val="3.5744065702328319E-2"/>
                </c:manualLayout>
              </c:layout>
              <c:showPercent val="1"/>
            </c:dLbl>
            <c:dLbl>
              <c:idx val="3"/>
              <c:layout>
                <c:manualLayout>
                  <c:x val="-2.747725284339482E-2"/>
                  <c:y val="-3.2649703351324437E-2"/>
                </c:manualLayout>
              </c:layout>
              <c:showPercent val="1"/>
            </c:dLbl>
            <c:dLbl>
              <c:idx val="4"/>
              <c:layout>
                <c:manualLayout>
                  <c:x val="-1.4902432878859968E-2"/>
                  <c:y val="3.222048778863756E-3"/>
                </c:manualLayout>
              </c:layout>
              <c:showPercent val="1"/>
            </c:dLbl>
            <c:dLbl>
              <c:idx val="5"/>
              <c:layout>
                <c:manualLayout>
                  <c:x val="4.9216803381953583E-2"/>
                  <c:y val="4.5701337094439527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187</c:v>
                </c:pt>
                <c:pt idx="1">
                  <c:v>130</c:v>
                </c:pt>
                <c:pt idx="2">
                  <c:v>29</c:v>
                </c:pt>
                <c:pt idx="3">
                  <c:v>3</c:v>
                </c:pt>
                <c:pt idx="4">
                  <c:v>2</c:v>
                </c:pt>
                <c:pt idx="5">
                  <c:v>27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2114280914919284"/>
          <c:y val="0.29515824415461012"/>
          <c:w val="0.37885719085080805"/>
          <c:h val="0.37845235726170706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875196850393701"/>
          <c:y val="0.13457184754505339"/>
          <c:w val="0.44891622922134738"/>
          <c:h val="0.7765018383062316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0469006502844197"/>
                  <c:y val="5.1028829626697067E-2"/>
                </c:manualLayout>
              </c:layout>
              <c:showPercent val="1"/>
            </c:dLbl>
            <c:dLbl>
              <c:idx val="4"/>
              <c:layout>
                <c:manualLayout>
                  <c:x val="1.7979986876640396E-2"/>
                  <c:y val="-3.43470815990048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136</c:v>
                </c:pt>
                <c:pt idx="1">
                  <c:v>149</c:v>
                </c:pt>
                <c:pt idx="2">
                  <c:v>41</c:v>
                </c:pt>
                <c:pt idx="3">
                  <c:v>11</c:v>
                </c:pt>
                <c:pt idx="4">
                  <c:v>6</c:v>
                </c:pt>
                <c:pt idx="5">
                  <c:v>34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1040964100736816"/>
          <c:y val="0.35332331507781667"/>
          <c:w val="0.38959004084956944"/>
          <c:h val="0.3784861971651049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912211984945827"/>
          <c:y val="0.37864927810822818"/>
          <c:w val="0.44891622922134738"/>
          <c:h val="0.7765018383062316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4374722533665921"/>
                  <c:y val="2.7207802378486058E-2"/>
                </c:manualLayout>
              </c:layout>
              <c:showPercent val="1"/>
            </c:dLbl>
            <c:dLbl>
              <c:idx val="2"/>
              <c:layout>
                <c:manualLayout>
                  <c:x val="8.4977602728394941E-2"/>
                  <c:y val="4.921436418427922E-2"/>
                </c:manualLayout>
              </c:layout>
              <c:showPercent val="1"/>
            </c:dLbl>
            <c:dLbl>
              <c:idx val="4"/>
              <c:layout>
                <c:manualLayout>
                  <c:x val="1.7979986876640396E-2"/>
                  <c:y val="-3.43470815990048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170</c:v>
                </c:pt>
                <c:pt idx="1">
                  <c:v>148</c:v>
                </c:pt>
                <c:pt idx="2">
                  <c:v>27</c:v>
                </c:pt>
                <c:pt idx="3">
                  <c:v>9</c:v>
                </c:pt>
                <c:pt idx="4">
                  <c:v>4</c:v>
                </c:pt>
                <c:pt idx="5">
                  <c:v>19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1406510479632459"/>
          <c:y val="0.42443912885562168"/>
          <c:w val="0.38593450661319761"/>
          <c:h val="0.39286673622897189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7.562982358140545E-2"/>
          <c:y val="0.3930260132249096"/>
          <c:w val="0.44891622922134738"/>
          <c:h val="0.7765018383062316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1342832978604966"/>
                  <c:y val="4.6679807797152535E-2"/>
                </c:manualLayout>
              </c:layout>
              <c:showPercent val="1"/>
            </c:dLbl>
            <c:dLbl>
              <c:idx val="4"/>
              <c:layout>
                <c:manualLayout>
                  <c:x val="1.7979986876640396E-2"/>
                  <c:y val="-3.43470815990048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132</c:v>
                </c:pt>
                <c:pt idx="1">
                  <c:v>148</c:v>
                </c:pt>
                <c:pt idx="2">
                  <c:v>61</c:v>
                </c:pt>
                <c:pt idx="3">
                  <c:v>6</c:v>
                </c:pt>
                <c:pt idx="4">
                  <c:v>3</c:v>
                </c:pt>
                <c:pt idx="5">
                  <c:v>28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561843511075143"/>
          <c:y val="0.42008290626501166"/>
          <c:w val="0.38593450661319761"/>
          <c:h val="0.37604996076716302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1916620783344964"/>
          <c:y val="0.3645691538343383"/>
          <c:w val="0.47723542876797614"/>
          <c:h val="0.270861692331323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explicacions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5"/>
              <c:layout>
                <c:manualLayout>
                  <c:x val="6.3994235366108917E-2"/>
                  <c:y val="4.960229933935990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142</c:v>
                </c:pt>
                <c:pt idx="1">
                  <c:v>154</c:v>
                </c:pt>
                <c:pt idx="2">
                  <c:v>32</c:v>
                </c:pt>
                <c:pt idx="3">
                  <c:v>8</c:v>
                </c:pt>
                <c:pt idx="4">
                  <c:v>4</c:v>
                </c:pt>
                <c:pt idx="5">
                  <c:v>37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413278522205984"/>
          <c:y val="0.32638939858368354"/>
          <c:w val="0.35867214777940315"/>
          <c:h val="0.36163558179989835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302875240817659"/>
          <c:y val="0.11535267558870066"/>
          <c:w val="0.46876993926664234"/>
          <c:h val="0.774099441811690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explicacions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168</c:v>
                </c:pt>
                <c:pt idx="1">
                  <c:v>161</c:v>
                </c:pt>
                <c:pt idx="2">
                  <c:v>15</c:v>
                </c:pt>
                <c:pt idx="3">
                  <c:v>6</c:v>
                </c:pt>
                <c:pt idx="4">
                  <c:v>5</c:v>
                </c:pt>
                <c:pt idx="5">
                  <c:v>22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4714629761894726"/>
          <c:y val="0.28838717531710106"/>
          <c:w val="0.3528537023810534"/>
          <c:h val="0.43152464480749192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5302875240817659"/>
          <c:y val="0.11535267558870066"/>
          <c:w val="0.46876993926664245"/>
          <c:h val="0.77409944181169033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explicacions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5"/>
              <c:layout>
                <c:manualLayout>
                  <c:x val="4.7917953899852664E-2"/>
                  <c:y val="5.4256420242080286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120</c:v>
                </c:pt>
                <c:pt idx="1">
                  <c:v>172</c:v>
                </c:pt>
                <c:pt idx="2">
                  <c:v>42</c:v>
                </c:pt>
                <c:pt idx="3">
                  <c:v>11</c:v>
                </c:pt>
                <c:pt idx="4">
                  <c:v>4</c:v>
                </c:pt>
                <c:pt idx="5">
                  <c:v>29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4619637649690731"/>
          <c:y val="0.28553284697763182"/>
          <c:w val="0.35380363125400816"/>
          <c:h val="0.44282151770891626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207839539539762"/>
          <c:y val="8.8264617727176545E-2"/>
          <c:w val="0.47053272301389548"/>
          <c:h val="0.81831777915460058"/>
        </c:manualLayout>
      </c:layout>
      <c:pieChart>
        <c:varyColors val="1"/>
        <c:ser>
          <c:idx val="1"/>
          <c:order val="1"/>
          <c:tx>
            <c:strRef>
              <c:f>Hoja1!$B$1</c:f>
            </c:strRef>
          </c:tx>
          <c:cat>
            <c:multiLvlStrRef>
              <c:f>Hoja1!$A$2:$A$8</c:f>
            </c:multiLvlStrRef>
          </c:cat>
          <c:val>
            <c:numRef>
              <c:f>Hoja1!$B$2:$B$8</c:f>
            </c:numRef>
          </c:val>
        </c:ser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6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8.1630387579537222E-2"/>
                  <c:y val="4.9876616286650174E-2"/>
                </c:manualLayout>
              </c:layout>
              <c:showPercent val="1"/>
            </c:dLbl>
            <c:dLbl>
              <c:idx val="1"/>
              <c:layout>
                <c:manualLayout>
                  <c:x val="-0.10761421352846542"/>
                  <c:y val="1.1884831202281322E-2"/>
                </c:manualLayout>
              </c:layout>
              <c:showPercent val="1"/>
            </c:dLbl>
            <c:dLbl>
              <c:idx val="2"/>
              <c:layout>
                <c:manualLayout>
                  <c:x val="-0.10123268379736665"/>
                  <c:y val="-5.1827358788639873E-2"/>
                </c:manualLayout>
              </c:layout>
              <c:showPercent val="1"/>
            </c:dLbl>
            <c:dLbl>
              <c:idx val="3"/>
              <c:layout>
                <c:manualLayout>
                  <c:x val="4.7050747047868574E-2"/>
                  <c:y val="-7.5022097083185024E-2"/>
                </c:manualLayout>
              </c:layout>
              <c:showPercent val="1"/>
            </c:dLbl>
            <c:dLbl>
              <c:idx val="4"/>
              <c:layout>
                <c:manualLayout>
                  <c:x val="0.11394593588064987"/>
                  <c:y val="-1.3982554302832058E-2"/>
                </c:manualLayout>
              </c:layout>
              <c:showPercent val="1"/>
            </c:dLbl>
            <c:dLbl>
              <c:idx val="5"/>
              <c:layout>
                <c:manualLayout>
                  <c:x val="9.2192807293623294E-2"/>
                  <c:y val="5.0874084620830096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Hoja1!$A$2:$A$8</c:f>
              <c:strCache>
                <c:ptCount val="7"/>
                <c:pt idx="0">
                  <c:v>16 - 24 anys</c:v>
                </c:pt>
                <c:pt idx="1">
                  <c:v>25 - 34 anys</c:v>
                </c:pt>
                <c:pt idx="2">
                  <c:v>35 - 44 anys</c:v>
                </c:pt>
                <c:pt idx="3">
                  <c:v>45 -  54 anys</c:v>
                </c:pt>
                <c:pt idx="4">
                  <c:v>55 - 64 anys</c:v>
                </c:pt>
                <c:pt idx="5">
                  <c:v>65 o més anys</c:v>
                </c:pt>
                <c:pt idx="6">
                  <c:v>Ns / Nc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63</c:v>
                </c:pt>
                <c:pt idx="1">
                  <c:v>32</c:v>
                </c:pt>
                <c:pt idx="2">
                  <c:v>65</c:v>
                </c:pt>
                <c:pt idx="3">
                  <c:v>94</c:v>
                </c:pt>
                <c:pt idx="4">
                  <c:v>52</c:v>
                </c:pt>
                <c:pt idx="5">
                  <c:v>63</c:v>
                </c:pt>
                <c:pt idx="6">
                  <c:v>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490269330959948"/>
          <c:y val="0.27102862422160306"/>
          <c:w val="0.35097306690400637"/>
          <c:h val="0.47017933632760506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522550306211722"/>
          <c:y val="0.11120605183175312"/>
          <c:w val="0.43652471566054596"/>
          <c:h val="0.7654113654013940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3.3978565179352592E-3"/>
                  <c:y val="2.2139042560331553E-2"/>
                </c:manualLayout>
              </c:layout>
              <c:showPercent val="1"/>
            </c:dLbl>
            <c:dLbl>
              <c:idx val="4"/>
              <c:layout>
                <c:manualLayout>
                  <c:x val="2.4292760279965006E-2"/>
                  <c:y val="-5.7881667130078411E-3"/>
                </c:manualLayout>
              </c:layout>
              <c:showPercent val="1"/>
            </c:dLbl>
            <c:dLbl>
              <c:idx val="5"/>
              <c:layout>
                <c:manualLayout>
                  <c:x val="2.4581641872717379E-2"/>
                  <c:y val="5.8178889538729997E-4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169</c:v>
                </c:pt>
                <c:pt idx="1">
                  <c:v>156</c:v>
                </c:pt>
                <c:pt idx="2">
                  <c:v>19</c:v>
                </c:pt>
                <c:pt idx="3">
                  <c:v>3</c:v>
                </c:pt>
                <c:pt idx="4">
                  <c:v>7</c:v>
                </c:pt>
                <c:pt idx="5">
                  <c:v>23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1288447589111883"/>
          <c:y val="0.32644646640907427"/>
          <c:w val="0.37643377679976292"/>
          <c:h val="0.35441298574291269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522550306211722"/>
          <c:y val="0.11120605183175312"/>
          <c:w val="0.43652471566054618"/>
          <c:h val="0.7654113654013940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3.3978565179352592E-3"/>
                  <c:y val="2.213904256033157E-2"/>
                </c:manualLayout>
              </c:layout>
              <c:showPercent val="1"/>
            </c:dLbl>
            <c:dLbl>
              <c:idx val="4"/>
              <c:layout>
                <c:manualLayout>
                  <c:x val="2.4292760279965006E-2"/>
                  <c:y val="-5.7881667130078446E-3"/>
                </c:manualLayout>
              </c:layout>
              <c:showPercent val="1"/>
            </c:dLbl>
            <c:dLbl>
              <c:idx val="5"/>
              <c:layout>
                <c:manualLayout>
                  <c:x val="3.4258144591580615E-2"/>
                  <c:y val="4.2782613564574697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169</c:v>
                </c:pt>
                <c:pt idx="1">
                  <c:v>156</c:v>
                </c:pt>
                <c:pt idx="2">
                  <c:v>19</c:v>
                </c:pt>
                <c:pt idx="3">
                  <c:v>3</c:v>
                </c:pt>
                <c:pt idx="4">
                  <c:v>7</c:v>
                </c:pt>
                <c:pt idx="5">
                  <c:v>23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9874389913864701"/>
          <c:y val="0.28765736256147528"/>
          <c:w val="0.37890229600803826"/>
          <c:h val="0.41921443181094337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522550306211722"/>
          <c:y val="0.11120605183175312"/>
          <c:w val="0.43652471566054646"/>
          <c:h val="0.7654113654013940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3.3978565179352592E-3"/>
                  <c:y val="2.2139042560331588E-2"/>
                </c:manualLayout>
              </c:layout>
              <c:showPercent val="1"/>
            </c:dLbl>
            <c:dLbl>
              <c:idx val="4"/>
              <c:layout>
                <c:manualLayout>
                  <c:x val="2.4292760279965006E-2"/>
                  <c:y val="-5.7881667130078489E-3"/>
                </c:manualLayout>
              </c:layout>
              <c:showPercent val="1"/>
            </c:dLbl>
            <c:dLbl>
              <c:idx val="5"/>
              <c:layout>
                <c:manualLayout>
                  <c:x val="4.2938554333050293E-2"/>
                  <c:y val="4.6427421574986118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137</c:v>
                </c:pt>
                <c:pt idx="1">
                  <c:v>159</c:v>
                </c:pt>
                <c:pt idx="2">
                  <c:v>34</c:v>
                </c:pt>
                <c:pt idx="3">
                  <c:v>11</c:v>
                </c:pt>
                <c:pt idx="4">
                  <c:v>5</c:v>
                </c:pt>
                <c:pt idx="5">
                  <c:v>32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7504036133896996"/>
          <c:y val="0.29270292360550532"/>
          <c:w val="0.42235878197411336"/>
          <c:h val="0.37659521354280912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4.6331045166519765E-2"/>
          <c:y val="0.37132276774394318"/>
          <c:w val="0.51644300491540351"/>
          <c:h val="0.3098639853010697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145</c:v>
                </c:pt>
                <c:pt idx="1">
                  <c:v>149</c:v>
                </c:pt>
                <c:pt idx="2">
                  <c:v>26</c:v>
                </c:pt>
                <c:pt idx="3">
                  <c:v>5</c:v>
                </c:pt>
                <c:pt idx="4">
                  <c:v>4</c:v>
                </c:pt>
                <c:pt idx="5">
                  <c:v>48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6929025944852074"/>
          <c:y val="0.3577578931959855"/>
          <c:w val="0.38209763881982345"/>
          <c:h val="0.3657538761069592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791863517060513"/>
          <c:y val="0.10814548610506834"/>
          <c:w val="0.46141622922134912"/>
          <c:h val="0.798123406757127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179</c:v>
                </c:pt>
                <c:pt idx="1">
                  <c:v>142</c:v>
                </c:pt>
                <c:pt idx="2">
                  <c:v>19</c:v>
                </c:pt>
                <c:pt idx="3">
                  <c:v>6</c:v>
                </c:pt>
                <c:pt idx="4">
                  <c:v>4</c:v>
                </c:pt>
                <c:pt idx="5">
                  <c:v>27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1594192970783179"/>
          <c:y val="0.32638939858368338"/>
          <c:w val="0.35174676091692081"/>
          <c:h val="0.36403797829444273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791863517060524"/>
          <c:y val="0.10814548610506834"/>
          <c:w val="0.46141622922134923"/>
          <c:h val="0.798123406757127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143</c:v>
                </c:pt>
                <c:pt idx="1">
                  <c:v>159</c:v>
                </c:pt>
                <c:pt idx="2">
                  <c:v>29</c:v>
                </c:pt>
                <c:pt idx="3">
                  <c:v>11</c:v>
                </c:pt>
                <c:pt idx="4">
                  <c:v>4</c:v>
                </c:pt>
                <c:pt idx="5">
                  <c:v>32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9324705309111969"/>
          <c:y val="0.32638939858368338"/>
          <c:w val="0.36309419922527703"/>
          <c:h val="0.36403797829444273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991108923884521"/>
          <c:y val="0.1060470778913693"/>
          <c:w val="0.44835072178477914"/>
          <c:h val="0.7755236656862876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-1.6493875765529462E-3"/>
                  <c:y val="2.2381444570470619E-2"/>
                </c:manualLayout>
              </c:layout>
              <c:showPercent val="1"/>
            </c:dLbl>
            <c:dLbl>
              <c:idx val="4"/>
              <c:layout>
                <c:manualLayout>
                  <c:x val="2.0990594925634268E-2"/>
                  <c:y val="-1.1837572270518267E-2"/>
                </c:manualLayout>
              </c:layout>
              <c:showPercent val="1"/>
            </c:dLbl>
            <c:dLbl>
              <c:idx val="5"/>
              <c:layout>
                <c:manualLayout>
                  <c:x val="8.9136035475660416E-2"/>
                  <c:y val="5.2467726105239421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155</c:v>
                </c:pt>
                <c:pt idx="1">
                  <c:v>130</c:v>
                </c:pt>
                <c:pt idx="2">
                  <c:v>28</c:v>
                </c:pt>
                <c:pt idx="3">
                  <c:v>11</c:v>
                </c:pt>
                <c:pt idx="4">
                  <c:v>7</c:v>
                </c:pt>
                <c:pt idx="5">
                  <c:v>46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8088472479705278"/>
          <c:y val="0.31511331758600308"/>
          <c:w val="0.34371275962513426"/>
          <c:h val="0.38711435905352842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991108923884521"/>
          <c:y val="0.1060470778913693"/>
          <c:w val="0.44835072178477936"/>
          <c:h val="0.7755236656862876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-1.6493875765529471E-3"/>
                  <c:y val="2.2381444570470629E-2"/>
                </c:manualLayout>
              </c:layout>
              <c:showPercent val="1"/>
            </c:dLbl>
            <c:dLbl>
              <c:idx val="4"/>
              <c:layout>
                <c:manualLayout>
                  <c:x val="2.0990594925634268E-2"/>
                  <c:y val="-1.1837572270518274E-2"/>
                </c:manualLayout>
              </c:layout>
              <c:showPercent val="1"/>
            </c:dLbl>
            <c:dLbl>
              <c:idx val="5"/>
              <c:layout>
                <c:manualLayout>
                  <c:x val="4.0325177076625883E-2"/>
                  <c:y val="4.3019922109387362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181</c:v>
                </c:pt>
                <c:pt idx="1">
                  <c:v>143</c:v>
                </c:pt>
                <c:pt idx="2">
                  <c:v>14</c:v>
                </c:pt>
                <c:pt idx="3">
                  <c:v>7</c:v>
                </c:pt>
                <c:pt idx="4">
                  <c:v>5</c:v>
                </c:pt>
                <c:pt idx="5">
                  <c:v>27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8506646687854558"/>
          <c:y val="0.3220372776269923"/>
          <c:w val="0.38401597655776143"/>
          <c:h val="0.37594533634071908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991108923884521"/>
          <c:y val="0.1060470778913693"/>
          <c:w val="0.44835072178477947"/>
          <c:h val="0.7755236656862876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3"/>
              <c:layout>
                <c:manualLayout>
                  <c:x val="-1.649387576552948E-3"/>
                  <c:y val="2.238144457047064E-2"/>
                </c:manualLayout>
              </c:layout>
              <c:showPercent val="1"/>
            </c:dLbl>
            <c:dLbl>
              <c:idx val="4"/>
              <c:layout>
                <c:manualLayout>
                  <c:x val="2.0990594925634268E-2"/>
                  <c:y val="-1.1837572270518282E-2"/>
                </c:manualLayout>
              </c:layout>
              <c:showPercent val="1"/>
            </c:dLbl>
            <c:dLbl>
              <c:idx val="5"/>
              <c:layout>
                <c:manualLayout>
                  <c:x val="8.31806482639941E-2"/>
                  <c:y val="4.2788904975119627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136</c:v>
                </c:pt>
                <c:pt idx="1">
                  <c:v>154</c:v>
                </c:pt>
                <c:pt idx="2">
                  <c:v>37</c:v>
                </c:pt>
                <c:pt idx="3">
                  <c:v>8</c:v>
                </c:pt>
                <c:pt idx="4">
                  <c:v>4</c:v>
                </c:pt>
                <c:pt idx="5">
                  <c:v>39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7647764410619062"/>
          <c:y val="0.31445095350866292"/>
          <c:w val="0.38401597655776143"/>
          <c:h val="0.37336885229605343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4.7093952600417814E-2"/>
          <c:y val="0.33899939157039122"/>
          <c:w val="0.49837286409249043"/>
          <c:h val="0.2948103675143543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33</c:v>
                </c:pt>
                <c:pt idx="1">
                  <c:v>92</c:v>
                </c:pt>
                <c:pt idx="2">
                  <c:v>133</c:v>
                </c:pt>
                <c:pt idx="3">
                  <c:v>54</c:v>
                </c:pt>
                <c:pt idx="4">
                  <c:v>30</c:v>
                </c:pt>
                <c:pt idx="5">
                  <c:v>35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1407749193097905"/>
          <c:y val="0.29813425435039004"/>
          <c:w val="0.3679886840396705"/>
          <c:h val="0.41516369832143618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6.9862499080354024E-2"/>
          <c:y val="0.34695150674893516"/>
          <c:w val="0.47597656644206737"/>
          <c:h val="0.29662307763781026"/>
        </c:manualLayout>
      </c:layout>
      <c:pieChart>
        <c:varyColors val="1"/>
        <c:ser>
          <c:idx val="1"/>
          <c:order val="1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spPr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"/>
            <c:spPr>
              <a:gradFill flip="none" rotWithShape="1">
                <a:gsLst>
                  <a:gs pos="0">
                    <a:srgbClr val="0099FF">
                      <a:shade val="30000"/>
                      <a:satMod val="115000"/>
                    </a:srgbClr>
                  </a:gs>
                  <a:gs pos="50000">
                    <a:srgbClr val="0099FF">
                      <a:shade val="67500"/>
                      <a:satMod val="115000"/>
                    </a:srgbClr>
                  </a:gs>
                  <a:gs pos="100000">
                    <a:srgbClr val="0099FF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5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6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Lbls>
            <c:dLbl>
              <c:idx val="1"/>
              <c:layout>
                <c:manualLayout>
                  <c:x val="-0.11684469277962287"/>
                  <c:y val="2.739235522360324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Hoja1!$A$2:$A$8</c:f>
              <c:strCache>
                <c:ptCount val="7"/>
                <c:pt idx="0">
                  <c:v>16 - 24 anys</c:v>
                </c:pt>
                <c:pt idx="1">
                  <c:v>25 - 34 anys</c:v>
                </c:pt>
                <c:pt idx="2">
                  <c:v>35 - 44 anys</c:v>
                </c:pt>
                <c:pt idx="3">
                  <c:v>45 -  54 anys</c:v>
                </c:pt>
                <c:pt idx="4">
                  <c:v>55 - 64 anys</c:v>
                </c:pt>
                <c:pt idx="5">
                  <c:v>65 o més anys</c:v>
                </c:pt>
                <c:pt idx="6">
                  <c:v>Ns / Nc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47</c:v>
                </c:pt>
                <c:pt idx="1">
                  <c:v>41</c:v>
                </c:pt>
                <c:pt idx="2">
                  <c:v>73</c:v>
                </c:pt>
                <c:pt idx="3">
                  <c:v>77</c:v>
                </c:pt>
                <c:pt idx="4">
                  <c:v>70</c:v>
                </c:pt>
                <c:pt idx="5">
                  <c:v>63</c:v>
                </c:pt>
                <c:pt idx="6">
                  <c:v>6</c:v>
                </c:pt>
              </c:numCache>
            </c:numRef>
          </c:val>
        </c:ser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6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5.6887982216614633E-2"/>
                  <c:y val="7.2991234722234302E-2"/>
                </c:manualLayout>
              </c:layout>
              <c:showPercent val="1"/>
            </c:dLbl>
            <c:dLbl>
              <c:idx val="1"/>
              <c:layout>
                <c:manualLayout>
                  <c:x val="-7.7502515020129503E-2"/>
                  <c:y val="1.6853775301660271E-2"/>
                </c:manualLayout>
              </c:layout>
              <c:showPercent val="1"/>
            </c:dLbl>
            <c:dLbl>
              <c:idx val="2"/>
              <c:layout>
                <c:manualLayout>
                  <c:x val="-9.778738887717188E-2"/>
                  <c:y val="-7.2144650819135514E-2"/>
                </c:manualLayout>
              </c:layout>
              <c:showPercent val="1"/>
            </c:dLbl>
            <c:dLbl>
              <c:idx val="3"/>
              <c:layout>
                <c:manualLayout>
                  <c:x val="4.7050747047868574E-2"/>
                  <c:y val="-7.5022097083185024E-2"/>
                </c:manualLayout>
              </c:layout>
              <c:showPercent val="1"/>
            </c:dLbl>
            <c:dLbl>
              <c:idx val="4"/>
              <c:layout>
                <c:manualLayout>
                  <c:x val="9.3274223013830065E-2"/>
                  <c:y val="-1.3982554302832141E-2"/>
                </c:manualLayout>
              </c:layout>
              <c:showPercent val="1"/>
            </c:dLbl>
            <c:dLbl>
              <c:idx val="5"/>
              <c:layout>
                <c:manualLayout>
                  <c:x val="9.9979749188567724E-2"/>
                  <c:y val="5.602709717679585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Hoja1!$A$2:$A$8</c:f>
              <c:strCache>
                <c:ptCount val="7"/>
                <c:pt idx="0">
                  <c:v>16 - 24 anys</c:v>
                </c:pt>
                <c:pt idx="1">
                  <c:v>25 - 34 anys</c:v>
                </c:pt>
                <c:pt idx="2">
                  <c:v>35 - 44 anys</c:v>
                </c:pt>
                <c:pt idx="3">
                  <c:v>45 -  54 anys</c:v>
                </c:pt>
                <c:pt idx="4">
                  <c:v>55 - 64 anys</c:v>
                </c:pt>
                <c:pt idx="5">
                  <c:v>65 o més anys</c:v>
                </c:pt>
                <c:pt idx="6">
                  <c:v>Ns / Nc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47</c:v>
                </c:pt>
                <c:pt idx="1">
                  <c:v>41</c:v>
                </c:pt>
                <c:pt idx="2">
                  <c:v>73</c:v>
                </c:pt>
                <c:pt idx="3">
                  <c:v>77</c:v>
                </c:pt>
                <c:pt idx="4">
                  <c:v>70</c:v>
                </c:pt>
                <c:pt idx="5">
                  <c:v>63</c:v>
                </c:pt>
                <c:pt idx="6">
                  <c:v>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7996167761669493"/>
          <c:y val="0.26020739175472318"/>
          <c:w val="0.3636622291438929"/>
          <c:h val="0.47857126337584344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6.565164509395871E-2"/>
          <c:y val="0.34615356200199399"/>
          <c:w val="0.49183938831185425"/>
          <c:h val="0.30740105204381757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6.7884350376861372E-2"/>
                  <c:y val="4.9195569097534912E-2"/>
                </c:manualLayout>
              </c:layout>
              <c:showPercent val="1"/>
            </c:dLbl>
            <c:dLbl>
              <c:idx val="5"/>
              <c:layout>
                <c:manualLayout>
                  <c:x val="1.0266555925728921E-2"/>
                  <c:y val="7.9519596726905697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41</c:v>
                </c:pt>
                <c:pt idx="1">
                  <c:v>117</c:v>
                </c:pt>
                <c:pt idx="2">
                  <c:v>138</c:v>
                </c:pt>
                <c:pt idx="3">
                  <c:v>50</c:v>
                </c:pt>
                <c:pt idx="4">
                  <c:v>13</c:v>
                </c:pt>
                <c:pt idx="5">
                  <c:v>18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5156048290514537"/>
          <c:y val="0.30659401591752888"/>
          <c:w val="0.44843951709485491"/>
          <c:h val="0.3884810611893203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0910813106003345"/>
          <c:y val="0.36096834225330876"/>
          <c:w val="0.47208644014545648"/>
          <c:h val="0.29505540183438878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2.044881186794455E-2"/>
                  <c:y val="6.325055720682678E-3"/>
                </c:manualLayout>
              </c:layout>
              <c:showPercent val="1"/>
            </c:dLbl>
            <c:dLbl>
              <c:idx val="4"/>
              <c:layout>
                <c:manualLayout>
                  <c:x val="0.10910097644888658"/>
                  <c:y val="3.2561603822446605E-2"/>
                </c:manualLayout>
              </c:layout>
              <c:showPercent val="1"/>
            </c:dLbl>
            <c:dLbl>
              <c:idx val="5"/>
              <c:layout>
                <c:manualLayout>
                  <c:x val="3.7640720313807476E-2"/>
                  <c:y val="3.2009257487879894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22</c:v>
                </c:pt>
                <c:pt idx="1">
                  <c:v>84</c:v>
                </c:pt>
                <c:pt idx="2">
                  <c:v>136</c:v>
                </c:pt>
                <c:pt idx="3">
                  <c:v>60</c:v>
                </c:pt>
                <c:pt idx="4">
                  <c:v>45</c:v>
                </c:pt>
                <c:pt idx="5">
                  <c:v>31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2763732965026398"/>
          <c:y val="0.30412488587564368"/>
          <c:w val="0.36942772442926453"/>
          <c:h val="0.40329584144063424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4.1137731457178715E-2"/>
          <c:y val="0.39483834596991196"/>
          <c:w val="0.47211619336353838"/>
          <c:h val="0.8166313180190359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2.7044622380208046E-2"/>
                  <c:y val="-2.4107197579897682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90</c:v>
                </c:pt>
                <c:pt idx="1">
                  <c:v>180</c:v>
                </c:pt>
                <c:pt idx="2">
                  <c:v>52</c:v>
                </c:pt>
                <c:pt idx="3">
                  <c:v>15</c:v>
                </c:pt>
                <c:pt idx="4">
                  <c:v>8</c:v>
                </c:pt>
                <c:pt idx="5">
                  <c:v>32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1740841603818377"/>
          <c:y val="0.39355623595405587"/>
          <c:w val="0.40716933776184933"/>
          <c:h val="0.4293600588369918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7.3726268132606534E-2"/>
          <c:y val="0.38645394104283037"/>
          <c:w val="0.47211619336353838"/>
          <c:h val="0.8166313180190362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2.7044622380208046E-2"/>
                  <c:y val="-2.4107197579897682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95</c:v>
                </c:pt>
                <c:pt idx="1">
                  <c:v>175</c:v>
                </c:pt>
                <c:pt idx="2">
                  <c:v>74</c:v>
                </c:pt>
                <c:pt idx="3">
                  <c:v>10</c:v>
                </c:pt>
                <c:pt idx="4">
                  <c:v>4</c:v>
                </c:pt>
                <c:pt idx="5">
                  <c:v>19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5450756055756156"/>
          <c:y val="0.38824721495425807"/>
          <c:w val="0.38188592439131397"/>
          <c:h val="0.40143642655049117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4.8329660769852151E-2"/>
          <c:y val="0.43784278383951042"/>
          <c:w val="0.50246848162090807"/>
          <c:h val="0.2901560584486740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solidFill>
                <a:srgbClr val="00B0F0"/>
              </a:soli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2.7044622380208046E-2"/>
                  <c:y val="-2.4107197579897682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83</c:v>
                </c:pt>
                <c:pt idx="1">
                  <c:v>159</c:v>
                </c:pt>
                <c:pt idx="2">
                  <c:v>77</c:v>
                </c:pt>
                <c:pt idx="3">
                  <c:v>21</c:v>
                </c:pt>
                <c:pt idx="4">
                  <c:v>6</c:v>
                </c:pt>
                <c:pt idx="5">
                  <c:v>32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558983053856601"/>
          <c:y val="0.378052843866237"/>
          <c:w val="0.40304979742673969"/>
          <c:h val="0.41470339855947841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7363963275996516"/>
          <c:y val="0.46968829744103407"/>
          <c:w val="0.4572495625546808"/>
          <c:h val="0.79091621727349948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2.9733705161854949E-2"/>
                  <c:y val="-8.3803912993144266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72</c:v>
                </c:pt>
                <c:pt idx="1">
                  <c:v>195</c:v>
                </c:pt>
                <c:pt idx="2">
                  <c:v>56</c:v>
                </c:pt>
                <c:pt idx="3">
                  <c:v>11</c:v>
                </c:pt>
                <c:pt idx="4">
                  <c:v>1</c:v>
                </c:pt>
                <c:pt idx="5">
                  <c:v>42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6188334250990033"/>
          <c:y val="0.42781285006895503"/>
          <c:w val="0.33811673029372913"/>
          <c:h val="0.36296275558293001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791863517060513"/>
          <c:y val="0.12015746857778885"/>
          <c:w val="0.4572495625546808"/>
          <c:h val="0.7909162172734998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2.9733705161854959E-2"/>
                  <c:y val="-8.3803912993144266E-3"/>
                </c:manualLayout>
              </c:layout>
              <c:showPercent val="1"/>
            </c:dLbl>
            <c:dLbl>
              <c:idx val="5"/>
              <c:layout>
                <c:manualLayout>
                  <c:x val="4.4237812782625771E-2"/>
                  <c:y val="4.788160383622813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97</c:v>
                </c:pt>
                <c:pt idx="1">
                  <c:v>198</c:v>
                </c:pt>
                <c:pt idx="2">
                  <c:v>46</c:v>
                </c:pt>
                <c:pt idx="3">
                  <c:v>8</c:v>
                </c:pt>
                <c:pt idx="4">
                  <c:v>2</c:v>
                </c:pt>
                <c:pt idx="5">
                  <c:v>26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0892357860936275"/>
          <c:y val="0.35829806860559854"/>
          <c:w val="0.3501327390001911"/>
          <c:h val="0.36003402642431814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4791863517060524"/>
          <c:y val="0.12015746857778885"/>
          <c:w val="0.4572495625546808"/>
          <c:h val="0.79091621727350003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4"/>
              <c:layout>
                <c:manualLayout>
                  <c:x val="2.9733705161854973E-2"/>
                  <c:y val="-8.3803912993144266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Hoja1!$A$2:$A$7</c:f>
              <c:strCache>
                <c:ptCount val="6"/>
                <c:pt idx="0">
                  <c:v>Excel·lent</c:v>
                </c:pt>
                <c:pt idx="1">
                  <c:v>Bé</c:v>
                </c:pt>
                <c:pt idx="2">
                  <c:v>Regular</c:v>
                </c:pt>
                <c:pt idx="3">
                  <c:v>Deficient</c:v>
                </c:pt>
                <c:pt idx="4">
                  <c:v>Molt deficient</c:v>
                </c:pt>
                <c:pt idx="5">
                  <c:v>Ns/Nc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74</c:v>
                </c:pt>
                <c:pt idx="1">
                  <c:v>180</c:v>
                </c:pt>
                <c:pt idx="2">
                  <c:v>76</c:v>
                </c:pt>
                <c:pt idx="3">
                  <c:v>6</c:v>
                </c:pt>
                <c:pt idx="4">
                  <c:v>6</c:v>
                </c:pt>
                <c:pt idx="5">
                  <c:v>36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0960538215936422"/>
          <c:y val="0.3283492937532605"/>
          <c:w val="0.35399785034977482"/>
          <c:h val="0.39286673622897189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5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7148950131233684"/>
          <c:y val="7.2487343576434965E-2"/>
          <c:w val="0.45199671916010498"/>
          <c:h val="0.8125783715237846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22361056430446188"/>
                  <c:y val="-5.9417263853254708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271</c:v>
                </c:pt>
                <c:pt idx="1">
                  <c:v>32</c:v>
                </c:pt>
                <c:pt idx="2">
                  <c:v>74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2808674472360948"/>
          <c:y val="0.35313773653298125"/>
          <c:w val="0.24178201902964033"/>
          <c:h val="0.27765386053557561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5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7148950131233692"/>
          <c:y val="7.2487343576434965E-2"/>
          <c:w val="0.45199671916010498"/>
          <c:h val="0.81257837152378465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22361056430446188"/>
                  <c:y val="-5.9417263853254743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295</c:v>
                </c:pt>
                <c:pt idx="1">
                  <c:v>24</c:v>
                </c:pt>
                <c:pt idx="2">
                  <c:v>58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2373899978536151"/>
          <c:y val="0.34455018744187382"/>
          <c:w val="0.24178201902964033"/>
          <c:h val="0.25817141103941577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9.034626690930378E-2"/>
          <c:y val="0.34952797824890047"/>
          <c:w val="0.45652575049948468"/>
          <c:h val="0.29111490616571972"/>
        </c:manualLayout>
      </c:layout>
      <c:pieChart>
        <c:varyColors val="1"/>
        <c:ser>
          <c:idx val="1"/>
          <c:order val="1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spPr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c:spPr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"/>
            <c:spPr>
              <a:gradFill flip="none" rotWithShape="1">
                <a:gsLst>
                  <a:gs pos="0">
                    <a:srgbClr val="0099FF">
                      <a:shade val="30000"/>
                      <a:satMod val="115000"/>
                    </a:srgbClr>
                  </a:gs>
                  <a:gs pos="50000">
                    <a:srgbClr val="0099FF">
                      <a:shade val="67500"/>
                      <a:satMod val="115000"/>
                    </a:srgbClr>
                  </a:gs>
                  <a:gs pos="100000">
                    <a:srgbClr val="0099FF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5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6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c:spPr>
          </c:dPt>
          <c:dLbls>
            <c:txPr>
              <a:bodyPr/>
              <a:lstStyle/>
              <a:p>
                <a:pPr>
                  <a:defRPr sz="1200" b="1">
                    <a:latin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Hoja1!$A$2:$A$8</c:f>
              <c:strCache>
                <c:ptCount val="7"/>
                <c:pt idx="0">
                  <c:v>16 - 24 anys</c:v>
                </c:pt>
                <c:pt idx="1">
                  <c:v>25 - 34 anys</c:v>
                </c:pt>
                <c:pt idx="2">
                  <c:v>35 - 44 anys</c:v>
                </c:pt>
                <c:pt idx="3">
                  <c:v>45 -  54 anys</c:v>
                </c:pt>
                <c:pt idx="4">
                  <c:v>55 - 64 anys</c:v>
                </c:pt>
                <c:pt idx="5">
                  <c:v>65 o més anys</c:v>
                </c:pt>
                <c:pt idx="6">
                  <c:v>Ns / Nc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33</c:v>
                </c:pt>
                <c:pt idx="1">
                  <c:v>43</c:v>
                </c:pt>
                <c:pt idx="2">
                  <c:v>80</c:v>
                </c:pt>
                <c:pt idx="3">
                  <c:v>92</c:v>
                </c:pt>
                <c:pt idx="4">
                  <c:v>65</c:v>
                </c:pt>
                <c:pt idx="5">
                  <c:v>54</c:v>
                </c:pt>
                <c:pt idx="6">
                  <c:v>11</c:v>
                </c:pt>
              </c:numCache>
            </c:numRef>
          </c:val>
        </c:ser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92D050">
                      <a:shade val="30000"/>
                      <a:satMod val="115000"/>
                    </a:srgbClr>
                  </a:gs>
                  <a:gs pos="50000">
                    <a:srgbClr val="92D050">
                      <a:shade val="67500"/>
                      <a:satMod val="115000"/>
                    </a:srgbClr>
                  </a:gs>
                  <a:gs pos="100000">
                    <a:srgbClr val="92D05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3"/>
            <c:spPr>
              <a:gradFill flip="none" rotWithShape="1">
                <a:gsLst>
                  <a:gs pos="0">
                    <a:srgbClr val="7030A0">
                      <a:shade val="30000"/>
                      <a:satMod val="115000"/>
                    </a:srgbClr>
                  </a:gs>
                  <a:gs pos="50000">
                    <a:srgbClr val="7030A0">
                      <a:shade val="67500"/>
                      <a:satMod val="115000"/>
                    </a:srgbClr>
                  </a:gs>
                  <a:gs pos="100000">
                    <a:srgbClr val="7030A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4"/>
            <c:spPr>
              <a:gradFill flip="none" rotWithShape="1">
                <a:gsLst>
                  <a:gs pos="0">
                    <a:srgbClr val="00B0F0">
                      <a:shade val="30000"/>
                      <a:satMod val="115000"/>
                    </a:srgbClr>
                  </a:gs>
                  <a:gs pos="50000">
                    <a:srgbClr val="00B0F0">
                      <a:shade val="67500"/>
                      <a:satMod val="115000"/>
                    </a:srgbClr>
                  </a:gs>
                  <a:gs pos="100000">
                    <a:srgbClr val="00B0F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5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6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5.6887982216614633E-2"/>
                  <c:y val="7.299123472223433E-2"/>
                </c:manualLayout>
              </c:layout>
              <c:showPercent val="1"/>
            </c:dLbl>
            <c:dLbl>
              <c:idx val="1"/>
              <c:layout>
                <c:manualLayout>
                  <c:x val="-7.7502515020129503E-2"/>
                  <c:y val="1.6853775301660281E-2"/>
                </c:manualLayout>
              </c:layout>
              <c:showPercent val="1"/>
            </c:dLbl>
            <c:dLbl>
              <c:idx val="2"/>
              <c:layout>
                <c:manualLayout>
                  <c:x val="-9.778738887717188E-2"/>
                  <c:y val="-7.2144650819135514E-2"/>
                </c:manualLayout>
              </c:layout>
              <c:showPercent val="1"/>
            </c:dLbl>
            <c:dLbl>
              <c:idx val="3"/>
              <c:layout>
                <c:manualLayout>
                  <c:x val="4.7050747047868574E-2"/>
                  <c:y val="-7.5022097083185024E-2"/>
                </c:manualLayout>
              </c:layout>
              <c:showPercent val="1"/>
            </c:dLbl>
            <c:dLbl>
              <c:idx val="4"/>
              <c:layout>
                <c:manualLayout>
                  <c:x val="9.3274223013830065E-2"/>
                  <c:y val="-1.3982554302832153E-2"/>
                </c:manualLayout>
              </c:layout>
              <c:showPercent val="1"/>
            </c:dLbl>
            <c:dLbl>
              <c:idx val="5"/>
              <c:layout>
                <c:manualLayout>
                  <c:x val="9.9979749188567724E-2"/>
                  <c:y val="5.602709717679585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Hoja1!$A$2:$A$8</c:f>
              <c:strCache>
                <c:ptCount val="7"/>
                <c:pt idx="0">
                  <c:v>16 - 24 anys</c:v>
                </c:pt>
                <c:pt idx="1">
                  <c:v>25 - 34 anys</c:v>
                </c:pt>
                <c:pt idx="2">
                  <c:v>35 - 44 anys</c:v>
                </c:pt>
                <c:pt idx="3">
                  <c:v>45 -  54 anys</c:v>
                </c:pt>
                <c:pt idx="4">
                  <c:v>55 - 64 anys</c:v>
                </c:pt>
                <c:pt idx="5">
                  <c:v>65 o més anys</c:v>
                </c:pt>
                <c:pt idx="6">
                  <c:v>Ns / Nc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33</c:v>
                </c:pt>
                <c:pt idx="1">
                  <c:v>43</c:v>
                </c:pt>
                <c:pt idx="2">
                  <c:v>80</c:v>
                </c:pt>
                <c:pt idx="3">
                  <c:v>92</c:v>
                </c:pt>
                <c:pt idx="4">
                  <c:v>65</c:v>
                </c:pt>
                <c:pt idx="5">
                  <c:v>54</c:v>
                </c:pt>
                <c:pt idx="6">
                  <c:v>11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6530268130973138"/>
          <c:y val="0.27308974925454776"/>
          <c:w val="0.34252109288504889"/>
          <c:h val="0.47599479187587879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6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7544027737770321"/>
          <c:y val="0.34554873562523308"/>
          <c:w val="0.46779926325436022"/>
          <c:h val="0.28067802127206082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22361056430446188"/>
                  <c:y val="-5.9417263853254777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289</c:v>
                </c:pt>
                <c:pt idx="1">
                  <c:v>22</c:v>
                </c:pt>
                <c:pt idx="2">
                  <c:v>67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4225686056270648"/>
          <c:y val="0.35903218954852217"/>
          <c:w val="0.24178201902964033"/>
          <c:h val="0.24599488010431569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6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8691854625093568"/>
          <c:y val="8.1719124665083229E-2"/>
          <c:w val="0.46141627968244869"/>
          <c:h val="0.798123406757127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FF9900"/>
              </a:solidFill>
            </c:spPr>
          </c:dPt>
          <c:dLbls>
            <c:dLbl>
              <c:idx val="2"/>
              <c:layout>
                <c:manualLayout>
                  <c:x val="9.2767173809374937E-2"/>
                  <c:y val="5.3718909843508328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302</c:v>
                </c:pt>
                <c:pt idx="1">
                  <c:v>16</c:v>
                </c:pt>
                <c:pt idx="2">
                  <c:v>59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6642340739054073"/>
          <c:y val="0.31221384603877467"/>
          <c:w val="0.23045913348924318"/>
          <c:h val="0.32840916260962011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6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8691854625093576"/>
          <c:y val="8.1719124665083229E-2"/>
          <c:w val="0.46141627968244897"/>
          <c:h val="0.798123406757127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FF9900"/>
              </a:solidFill>
            </c:spPr>
          </c:dPt>
          <c:dLbls>
            <c:dLbl>
              <c:idx val="2"/>
              <c:layout>
                <c:manualLayout>
                  <c:x val="6.5732777818782534E-2"/>
                  <c:y val="5.6122406731447527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326</c:v>
                </c:pt>
                <c:pt idx="1">
                  <c:v>12</c:v>
                </c:pt>
                <c:pt idx="2">
                  <c:v>39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5753520535289356"/>
          <c:y val="0.3080654974671112"/>
          <c:w val="0.23045913348924327"/>
          <c:h val="0.33588350643149156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6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8691854625093582"/>
          <c:y val="8.1719124665083229E-2"/>
          <c:w val="0.46141627968244919"/>
          <c:h val="0.7981234067571279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FF9900"/>
              </a:solidFill>
            </c:spPr>
          </c:dPt>
          <c:dLbls>
            <c:dLbl>
              <c:idx val="1"/>
              <c:layout>
                <c:manualLayout>
                  <c:x val="2.1130847091820254E-2"/>
                  <c:y val="4.6821083446337746E-3"/>
                </c:manualLayout>
              </c:layout>
              <c:showPercent val="1"/>
            </c:dLbl>
            <c:dLbl>
              <c:idx val="2"/>
              <c:layout>
                <c:manualLayout>
                  <c:x val="7.0735208407035732E-2"/>
                  <c:y val="5.7442576744739932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Sí</c:v>
                </c:pt>
                <c:pt idx="1">
                  <c:v>No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311</c:v>
                </c:pt>
                <c:pt idx="1">
                  <c:v>25</c:v>
                </c:pt>
                <c:pt idx="2">
                  <c:v>42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5753520535289356"/>
          <c:y val="0.3080654974671112"/>
          <c:w val="0.23045913348924338"/>
          <c:h val="0.33588350643149156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6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1.6581724255876485E-3"/>
          <c:y val="0.30516522562793669"/>
          <c:w val="0.62747356479379501"/>
          <c:h val="0.40088775918088648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92D05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C00000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chemeClr val="bg1">
                  <a:lumMod val="65000"/>
                </a:schemeClr>
              </a:solidFill>
            </c:spPr>
          </c:dPt>
          <c:dPt>
            <c:idx val="5"/>
            <c:spPr>
              <a:solidFill>
                <a:srgbClr val="CC00FF"/>
              </a:solidFill>
            </c:spPr>
          </c:dPt>
          <c:dPt>
            <c:idx val="6"/>
            <c:spPr>
              <a:solidFill>
                <a:srgbClr val="FF9900"/>
              </a:solidFill>
            </c:spPr>
          </c:dPt>
          <c:dPt>
            <c:idx val="7"/>
            <c:spPr>
              <a:solidFill>
                <a:srgbClr val="7030A0"/>
              </a:solidFill>
            </c:spPr>
          </c:dPt>
          <c:dPt>
            <c:idx val="8"/>
            <c:spPr>
              <a:solidFill>
                <a:srgbClr val="0070C0"/>
              </a:solidFill>
            </c:spPr>
          </c:dPt>
          <c:dLbls>
            <c:dLbl>
              <c:idx val="1"/>
              <c:layout>
                <c:manualLayout>
                  <c:x val="-0.10107152812350509"/>
                  <c:y val="1.9625306599848517E-2"/>
                </c:manualLayout>
              </c:layout>
              <c:showPercent val="1"/>
            </c:dLbl>
            <c:dLbl>
              <c:idx val="3"/>
              <c:layout>
                <c:manualLayout>
                  <c:x val="-2.0885139564779359E-2"/>
                  <c:y val="-5.3771560257535281E-2"/>
                </c:manualLayout>
              </c:layout>
              <c:showPercent val="1"/>
            </c:dLbl>
            <c:dLbl>
              <c:idx val="7"/>
              <c:layout>
                <c:manualLayout>
                  <c:x val="0.12544839733329124"/>
                  <c:y val="3.704861580958692E-3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Hoja1!$A$2:$A$10</c:f>
              <c:strCache>
                <c:ptCount val="9"/>
                <c:pt idx="0">
                  <c:v>Satisfets i agraïts pel servei</c:v>
                </c:pt>
                <c:pt idx="1">
                  <c:v>Insatisfacció telefònica</c:v>
                </c:pt>
                <c:pt idx="2">
                  <c:v>Descontents amb les esperes per ser atesos</c:v>
                </c:pt>
                <c:pt idx="3">
                  <c:v>Espai poc adaptat al volum de pacients</c:v>
                </c:pt>
                <c:pt idx="4">
                  <c:v>Massa visites per tractament</c:v>
                </c:pt>
                <c:pt idx="5">
                  <c:v>Fan referència a una mala organització</c:v>
                </c:pt>
                <c:pt idx="6">
                  <c:v>Es formen massa cues</c:v>
                </c:pt>
                <c:pt idx="7">
                  <c:v>Preus elevats</c:v>
                </c:pt>
                <c:pt idx="8">
                  <c:v>Altres observacions</c:v>
                </c:pt>
              </c:strCache>
            </c:strRef>
          </c:cat>
          <c:val>
            <c:numRef>
              <c:f>Hoja1!$B$2:$B$10</c:f>
              <c:numCache>
                <c:formatCode>General</c:formatCode>
                <c:ptCount val="9"/>
                <c:pt idx="0">
                  <c:v>17</c:v>
                </c:pt>
                <c:pt idx="1">
                  <c:v>8</c:v>
                </c:pt>
                <c:pt idx="2">
                  <c:v>20</c:v>
                </c:pt>
                <c:pt idx="3">
                  <c:v>7</c:v>
                </c:pt>
                <c:pt idx="4">
                  <c:v>3</c:v>
                </c:pt>
                <c:pt idx="5">
                  <c:v>5</c:v>
                </c:pt>
                <c:pt idx="6">
                  <c:v>13</c:v>
                </c:pt>
                <c:pt idx="7">
                  <c:v>10</c:v>
                </c:pt>
                <c:pt idx="8">
                  <c:v>19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875443737974368"/>
          <c:y val="0.92755901449335665"/>
          <c:w val="1.7745852751817049E-2"/>
          <c:h val="9.0586477400074767E-3"/>
        </c:manualLayout>
      </c:layout>
      <c:txPr>
        <a:bodyPr/>
        <a:lstStyle/>
        <a:p>
          <a:pPr>
            <a:defRPr sz="9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6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0524538033706823"/>
          <c:y val="0.30033729949472193"/>
          <c:w val="0.37779104067354019"/>
          <c:h val="0.39849375353550848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92D05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C00000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chemeClr val="bg1">
                  <a:lumMod val="65000"/>
                </a:schemeClr>
              </a:solidFill>
            </c:spPr>
          </c:dPt>
          <c:dPt>
            <c:idx val="5"/>
            <c:spPr>
              <a:solidFill>
                <a:srgbClr val="CC00FF"/>
              </a:solidFill>
            </c:spPr>
          </c:dPt>
          <c:dPt>
            <c:idx val="6"/>
            <c:spPr>
              <a:solidFill>
                <a:srgbClr val="FF9900"/>
              </a:solidFill>
            </c:spPr>
          </c:dPt>
          <c:dPt>
            <c:idx val="7"/>
            <c:spPr>
              <a:solidFill>
                <a:srgbClr val="7030A0"/>
              </a:solidFill>
            </c:spPr>
          </c:dPt>
          <c:dPt>
            <c:idx val="8"/>
            <c:spPr>
              <a:solidFill>
                <a:srgbClr val="0070C0"/>
              </a:solidFill>
            </c:spPr>
          </c:dPt>
          <c:dLbls>
            <c:dLbl>
              <c:idx val="1"/>
              <c:layout>
                <c:manualLayout>
                  <c:x val="-5.8753699057179025E-2"/>
                  <c:y val="5.8924821906250315E-3"/>
                </c:manualLayout>
              </c:layout>
              <c:showPercent val="1"/>
            </c:dLbl>
            <c:dLbl>
              <c:idx val="3"/>
              <c:layout>
                <c:manualLayout>
                  <c:x val="-5.6152224270032733E-2"/>
                  <c:y val="-6.0833948551759852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Hoja1!$A$2:$A$10</c:f>
              <c:strCache>
                <c:ptCount val="9"/>
                <c:pt idx="0">
                  <c:v>Satisfets i agraïts pel tracte rebut</c:v>
                </c:pt>
                <c:pt idx="1">
                  <c:v>Bona atenció odontològica</c:v>
                </c:pt>
                <c:pt idx="2">
                  <c:v>Insatisfacció telefònica</c:v>
                </c:pt>
                <c:pt idx="3">
                  <c:v>Descontents amb les esperes per ser atesos</c:v>
                </c:pt>
                <c:pt idx="4">
                  <c:v>Espai poc adaptat al volum de pacients</c:v>
                </c:pt>
                <c:pt idx="5">
                  <c:v>Fan referència a una mala organització</c:v>
                </c:pt>
                <c:pt idx="6">
                  <c:v>Es formen massa cues</c:v>
                </c:pt>
                <c:pt idx="7">
                  <c:v>Falta d'informació, mala gestió o poca eficàcia</c:v>
                </c:pt>
                <c:pt idx="8">
                  <c:v>Altres observacions</c:v>
                </c:pt>
              </c:strCache>
            </c:strRef>
          </c:cat>
          <c:val>
            <c:numRef>
              <c:f>Hoja1!$B$2:$B$10</c:f>
              <c:numCache>
                <c:formatCode>General</c:formatCode>
                <c:ptCount val="9"/>
                <c:pt idx="0">
                  <c:v>17</c:v>
                </c:pt>
                <c:pt idx="1">
                  <c:v>5</c:v>
                </c:pt>
                <c:pt idx="2">
                  <c:v>8</c:v>
                </c:pt>
                <c:pt idx="3">
                  <c:v>11</c:v>
                </c:pt>
                <c:pt idx="4">
                  <c:v>2</c:v>
                </c:pt>
                <c:pt idx="5">
                  <c:v>2</c:v>
                </c:pt>
                <c:pt idx="6">
                  <c:v>17</c:v>
                </c:pt>
                <c:pt idx="7">
                  <c:v>4</c:v>
                </c:pt>
                <c:pt idx="8">
                  <c:v>23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6928576337014425"/>
          <c:y val="0.14855367740822059"/>
          <c:w val="0.42951784909846458"/>
          <c:h val="0.68704071946998568"/>
        </c:manualLayout>
      </c:layout>
      <c:txPr>
        <a:bodyPr/>
        <a:lstStyle/>
        <a:p>
          <a:pPr>
            <a:defRPr sz="9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6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0796805590892772"/>
          <c:y val="0.2857584422482799"/>
          <c:w val="0.35692300811414851"/>
          <c:h val="0.40092905972252851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92D050"/>
              </a:solidFill>
            </c:spPr>
          </c:dPt>
          <c:dPt>
            <c:idx val="1"/>
            <c:spPr>
              <a:solidFill>
                <a:srgbClr val="00B0F0"/>
              </a:solidFill>
            </c:spPr>
          </c:dPt>
          <c:dPt>
            <c:idx val="2"/>
            <c:spPr>
              <a:solidFill>
                <a:srgbClr val="C00000"/>
              </a:solidFill>
            </c:spPr>
          </c:dPt>
          <c:dPt>
            <c:idx val="3"/>
            <c:spPr>
              <a:solidFill>
                <a:srgbClr val="FFFF00"/>
              </a:solidFill>
            </c:spPr>
          </c:dPt>
          <c:dPt>
            <c:idx val="4"/>
            <c:spPr>
              <a:solidFill>
                <a:schemeClr val="bg1">
                  <a:lumMod val="65000"/>
                </a:schemeClr>
              </a:solidFill>
            </c:spPr>
          </c:dPt>
          <c:dPt>
            <c:idx val="5"/>
            <c:spPr>
              <a:solidFill>
                <a:srgbClr val="CC00FF"/>
              </a:solidFill>
            </c:spPr>
          </c:dPt>
          <c:dPt>
            <c:idx val="6"/>
            <c:spPr>
              <a:solidFill>
                <a:srgbClr val="FF9900"/>
              </a:solidFill>
            </c:spPr>
          </c:dPt>
          <c:dPt>
            <c:idx val="7"/>
            <c:spPr>
              <a:solidFill>
                <a:srgbClr val="7030A0"/>
              </a:solidFill>
            </c:spPr>
          </c:dPt>
          <c:dPt>
            <c:idx val="8"/>
            <c:spPr>
              <a:solidFill>
                <a:srgbClr val="00B050"/>
              </a:solidFill>
            </c:spPr>
          </c:dPt>
          <c:dPt>
            <c:idx val="11"/>
            <c:spPr>
              <a:solidFill>
                <a:srgbClr val="0070C0"/>
              </a:solidFill>
            </c:spPr>
          </c:dPt>
          <c:dLbls>
            <c:dLbl>
              <c:idx val="1"/>
              <c:layout>
                <c:manualLayout>
                  <c:x val="-5.0275046620675362E-2"/>
                  <c:y val="1.9077268238429902E-2"/>
                </c:manualLayout>
              </c:layout>
              <c:showPercent val="1"/>
            </c:dLbl>
            <c:dLbl>
              <c:idx val="3"/>
              <c:layout>
                <c:manualLayout>
                  <c:x val="-5.6152224270032733E-2"/>
                  <c:y val="-6.0833948551759852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Hoja1!$A$2:$A$13</c:f>
              <c:strCache>
                <c:ptCount val="12"/>
                <c:pt idx="0">
                  <c:v>Satisfets i agraïts pel tracte rebut</c:v>
                </c:pt>
                <c:pt idx="1">
                  <c:v>Bona atenció odontològica</c:v>
                </c:pt>
                <c:pt idx="2">
                  <c:v>Insatisfacció telefònica</c:v>
                </c:pt>
                <c:pt idx="3">
                  <c:v>Descontents amb les esperes per ser atesos</c:v>
                </c:pt>
                <c:pt idx="4">
                  <c:v>Espai poc adaptat al volum de pacients</c:v>
                </c:pt>
                <c:pt idx="5">
                  <c:v>Fan referència a una mala organització</c:v>
                </c:pt>
                <c:pt idx="6">
                  <c:v>Es formen massa cues</c:v>
                </c:pt>
                <c:pt idx="7">
                  <c:v>Falta d'informació, mala gestió o poca eficàcia</c:v>
                </c:pt>
                <c:pt idx="8">
                  <c:v>Suggerència de cita online</c:v>
                </c:pt>
                <c:pt idx="9">
                  <c:v>Suggerència de separació de lavabos per sexes</c:v>
                </c:pt>
                <c:pt idx="10">
                  <c:v>Suggerència de regular millor la temperatura</c:v>
                </c:pt>
                <c:pt idx="11">
                  <c:v>Altres observacions</c:v>
                </c:pt>
              </c:strCache>
            </c:strRef>
          </c:cat>
          <c:val>
            <c:numRef>
              <c:f>Hoja1!$B$2:$B$13</c:f>
              <c:numCache>
                <c:formatCode>General</c:formatCode>
                <c:ptCount val="12"/>
                <c:pt idx="0">
                  <c:v>17</c:v>
                </c:pt>
                <c:pt idx="1">
                  <c:v>5</c:v>
                </c:pt>
                <c:pt idx="2">
                  <c:v>8</c:v>
                </c:pt>
                <c:pt idx="3">
                  <c:v>11</c:v>
                </c:pt>
                <c:pt idx="4">
                  <c:v>2</c:v>
                </c:pt>
                <c:pt idx="5">
                  <c:v>2</c:v>
                </c:pt>
                <c:pt idx="6">
                  <c:v>17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  <c:pt idx="10">
                  <c:v>4</c:v>
                </c:pt>
                <c:pt idx="11">
                  <c:v>23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47711972852916751"/>
          <c:y val="0.20347976728155404"/>
          <c:w val="0.51582316134270279"/>
          <c:h val="0.64672646048682025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3309140137830291"/>
          <c:y val="0.34972064682021592"/>
          <c:w val="0.47357682480173752"/>
          <c:h val="0.30015275802364111"/>
        </c:manualLayout>
      </c:layout>
      <c:pieChart>
        <c:varyColors val="1"/>
        <c:ser>
          <c:idx val="1"/>
          <c:order val="1"/>
          <c:tx>
            <c:strRef>
              <c:f>Hoja1!$B$1</c:f>
            </c:strRef>
          </c:tx>
          <c:cat>
            <c:multiLvlStrRef>
              <c:f>Hoja1!$A$2:$A$4</c:f>
            </c:multiLvlStrRef>
          </c:cat>
          <c:val>
            <c:numRef>
              <c:f>Hoja1!$B$2:$B$4</c:f>
            </c:numRef>
          </c:val>
        </c:ser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dLbl>
              <c:idx val="0"/>
              <c:layout>
                <c:manualLayout>
                  <c:x val="-0.17064539589968281"/>
                  <c:y val="4.4429556824289278E-2"/>
                </c:manualLayout>
              </c:layout>
              <c:showPercent val="1"/>
            </c:dLbl>
            <c:dLbl>
              <c:idx val="2"/>
              <c:layout>
                <c:manualLayout>
                  <c:x val="6.9792371117729499E-2"/>
                  <c:y val="4.8238058040951298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Dona</c:v>
                </c:pt>
                <c:pt idx="1">
                  <c:v>Home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195</c:v>
                </c:pt>
                <c:pt idx="1">
                  <c:v>144</c:v>
                </c:pt>
                <c:pt idx="2">
                  <c:v>38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7781743614757086"/>
          <c:y val="0.30944678646250046"/>
          <c:w val="0.30481083844119061"/>
          <c:h val="0.36762949436463327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9.9656260007825431E-2"/>
          <c:y val="0.35834221778651137"/>
          <c:w val="0.5070120500191535"/>
          <c:h val="0.28091335709751158"/>
        </c:manualLayout>
      </c:layout>
      <c:pieChart>
        <c:varyColors val="1"/>
        <c:ser>
          <c:idx val="1"/>
          <c:order val="1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FF9900"/>
              </a:solidFill>
            </c:spPr>
          </c:dPt>
          <c:dLbls>
            <c:dLbl>
              <c:idx val="0"/>
              <c:layout>
                <c:manualLayout>
                  <c:x val="-0.17737331842928442"/>
                  <c:y val="2.7680525909184139E-2"/>
                </c:manualLayout>
              </c:layout>
              <c:showPercent val="1"/>
            </c:dLbl>
            <c:dLbl>
              <c:idx val="2"/>
              <c:layout>
                <c:manualLayout>
                  <c:x val="6.6862686320527748E-2"/>
                  <c:y val="4.8637179109819406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Dona</c:v>
                </c:pt>
                <c:pt idx="1">
                  <c:v>Home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207</c:v>
                </c:pt>
                <c:pt idx="1">
                  <c:v>132</c:v>
                </c:pt>
                <c:pt idx="2">
                  <c:v>38</c:v>
                </c:pt>
              </c:numCache>
            </c:numRef>
          </c:val>
        </c:ser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Dona</c:v>
                </c:pt>
                <c:pt idx="1">
                  <c:v>Home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207</c:v>
                </c:pt>
                <c:pt idx="1">
                  <c:v>132</c:v>
                </c:pt>
                <c:pt idx="2">
                  <c:v>38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8273215252659838"/>
          <c:y val="0.32413190253912499"/>
          <c:w val="0.30481083844119061"/>
          <c:h val="0.35379033850712399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26"/>
  <c:chart>
    <c:autoTitleDeleted val="1"/>
    <c:plotArea>
      <c:layout>
        <c:manualLayout>
          <c:layoutTarget val="inner"/>
          <c:xMode val="edge"/>
          <c:yMode val="edge"/>
          <c:x val="0.16469641294838142"/>
          <c:y val="0.35113502830287907"/>
          <c:w val="0.4983400239948822"/>
          <c:h val="0.27610856410842338"/>
        </c:manualLayout>
      </c:layout>
      <c:pieChart>
        <c:varyColors val="1"/>
        <c:ser>
          <c:idx val="1"/>
          <c:order val="1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Pt>
            <c:idx val="2"/>
            <c:spPr>
              <a:solidFill>
                <a:srgbClr val="FF9900"/>
              </a:solidFill>
            </c:spPr>
          </c:dPt>
          <c:dLbls>
            <c:dLbl>
              <c:idx val="0"/>
              <c:layout>
                <c:manualLayout>
                  <c:x val="-0.20174171155748927"/>
                  <c:y val="1.4307311532940818E-2"/>
                </c:manualLayout>
              </c:layout>
              <c:showPercent val="1"/>
            </c:dLbl>
            <c:dLbl>
              <c:idx val="2"/>
              <c:layout>
                <c:manualLayout>
                  <c:x val="5.5157670407018515E-2"/>
                  <c:y val="5.0025461619540634E-2"/>
                </c:manualLayout>
              </c:layout>
              <c:showPercent val="1"/>
            </c:dLbl>
            <c:txPr>
              <a:bodyPr/>
              <a:lstStyle/>
              <a:p>
                <a:pPr>
                  <a:defRPr sz="1200" b="1">
                    <a:latin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Dona</c:v>
                </c:pt>
                <c:pt idx="1">
                  <c:v>Home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225</c:v>
                </c:pt>
                <c:pt idx="1">
                  <c:v>117</c:v>
                </c:pt>
                <c:pt idx="2">
                  <c:v>36</c:v>
                </c:pt>
              </c:numCache>
            </c:numRef>
          </c:val>
        </c:ser>
        <c:ser>
          <c:idx val="0"/>
          <c:order val="0"/>
          <c:tx>
            <c:strRef>
              <c:f>Hoja1!$B$1</c:f>
              <c:strCache>
                <c:ptCount val="1"/>
                <c:pt idx="0">
                  <c:v>Ventas</c:v>
                </c:pt>
              </c:strCache>
            </c:strRef>
          </c:tx>
          <c:dPt>
            <c:idx val="0"/>
            <c:spPr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1"/>
            <c:spPr>
              <a:gradFill flip="none" rotWithShape="1">
                <a:gsLst>
                  <a:gs pos="0">
                    <a:srgbClr val="C00000">
                      <a:shade val="30000"/>
                      <a:satMod val="115000"/>
                    </a:srgbClr>
                  </a:gs>
                  <a:gs pos="50000">
                    <a:srgbClr val="C00000">
                      <a:shade val="67500"/>
                      <a:satMod val="115000"/>
                    </a:srgbClr>
                  </a:gs>
                  <a:gs pos="100000">
                    <a:srgbClr val="C000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Pt>
            <c:idx val="2"/>
            <c:spPr>
              <a:gradFill flip="none" rotWithShape="1">
                <a:gsLst>
                  <a:gs pos="0">
                    <a:srgbClr val="FF9900">
                      <a:shade val="30000"/>
                      <a:satMod val="115000"/>
                    </a:srgbClr>
                  </a:gs>
                  <a:gs pos="50000">
                    <a:srgbClr val="FF9900">
                      <a:shade val="67500"/>
                      <a:satMod val="115000"/>
                    </a:srgbClr>
                  </a:gs>
                  <a:gs pos="100000">
                    <a:srgbClr val="FF99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</c:dPt>
          <c:dLbls>
            <c:txPr>
              <a:bodyPr/>
              <a:lstStyle/>
              <a:p>
                <a:pPr>
                  <a:defRPr sz="1400" b="1">
                    <a:latin typeface="Calibri" pitchFamily="34" charset="0"/>
                    <a:cs typeface="Calibri" pitchFamily="34" charset="0"/>
                  </a:defRPr>
                </a:pPr>
                <a:endParaRPr lang="es-ES"/>
              </a:p>
            </c:txPr>
            <c:showPercent val="1"/>
            <c:showLeaderLines val="1"/>
          </c:dLbls>
          <c:cat>
            <c:strRef>
              <c:f>Hoja1!$A$2:$A$4</c:f>
              <c:strCache>
                <c:ptCount val="3"/>
                <c:pt idx="0">
                  <c:v>Dona</c:v>
                </c:pt>
                <c:pt idx="1">
                  <c:v>Home</c:v>
                </c:pt>
                <c:pt idx="2">
                  <c:v>Ns/Nc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225</c:v>
                </c:pt>
                <c:pt idx="1">
                  <c:v>117</c:v>
                </c:pt>
                <c:pt idx="2">
                  <c:v>36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6564443737329112"/>
          <c:y val="0.32413190253912499"/>
          <c:w val="0.30481083844119061"/>
          <c:h val="0.33937595953986049"/>
        </c:manualLayout>
      </c:layout>
      <c:txPr>
        <a:bodyPr/>
        <a:lstStyle/>
        <a:p>
          <a:pPr>
            <a:defRPr sz="1000">
              <a:latin typeface="Calibri" pitchFamily="34" charset="0"/>
              <a:cs typeface="Calibri" pitchFamily="34" charset="0"/>
            </a:defRPr>
          </a:pPr>
          <a:endParaRPr lang="es-ES"/>
        </a:p>
      </c:txPr>
    </c:legend>
    <c:plotVisOnly val="1"/>
  </c:chart>
  <c:txPr>
    <a:bodyPr/>
    <a:lstStyle/>
    <a:p>
      <a:pPr>
        <a:defRPr sz="1800"/>
      </a:pPr>
      <a:endParaRPr lang="es-ES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</cdr:x>
      <cdr:y>0</cdr:y>
    </cdr:from>
    <cdr:to>
      <cdr:x>0.71667</cdr:x>
      <cdr:y>0.09063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500198" y="0"/>
          <a:ext cx="1571636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2014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0.24389</cdr:x>
      <cdr:y>0.16438</cdr:y>
    </cdr:from>
    <cdr:to>
      <cdr:x>0.5931</cdr:x>
      <cdr:y>0.25009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714348" y="857256"/>
          <a:ext cx="1022810" cy="4469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2014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0.225</cdr:x>
      <cdr:y>0.15714</cdr:y>
    </cdr:from>
    <cdr:to>
      <cdr:x>0.58566</cdr:x>
      <cdr:y>0.24165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642942" y="785818"/>
          <a:ext cx="1030593" cy="4226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solidFill>
                <a:srgbClr val="000000"/>
              </a:solidFill>
              <a:latin typeface="Calibri" pitchFamily="34" charset="0"/>
            </a:rPr>
            <a:t>2015</a:t>
          </a:r>
          <a:endParaRPr lang="es-ES" sz="1800" b="1" dirty="0">
            <a:solidFill>
              <a:srgbClr val="000000"/>
            </a:solidFill>
            <a:latin typeface="Calibri" pitchFamily="34" charset="0"/>
          </a:endParaRP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</cdr:x>
      <cdr:y>0.15714</cdr:y>
    </cdr:from>
    <cdr:to>
      <cdr:x>0.66066</cdr:x>
      <cdr:y>0.24165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857256" y="785818"/>
          <a:ext cx="1030593" cy="4226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solidFill>
                <a:srgbClr val="000000"/>
              </a:solidFill>
              <a:latin typeface="Calibri" pitchFamily="34" charset="0"/>
            </a:rPr>
            <a:t>2016</a:t>
          </a:r>
          <a:endParaRPr lang="es-ES" sz="1800" b="1" dirty="0">
            <a:solidFill>
              <a:srgbClr val="000000"/>
            </a:solidFill>
            <a:latin typeface="Calibri" pitchFamily="34" charset="0"/>
          </a:endParaRP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0.34091</cdr:x>
      <cdr:y>0.16667</cdr:y>
    </cdr:from>
    <cdr:to>
      <cdr:x>0.67424</cdr:x>
      <cdr:y>0.25</cdr:y>
    </cdr:to>
    <cdr:sp macro="" textlink="">
      <cdr:nvSpPr>
        <cdr:cNvPr id="6" name="1 CuadroTexto"/>
        <cdr:cNvSpPr txBox="1"/>
      </cdr:nvSpPr>
      <cdr:spPr>
        <a:xfrm xmlns:a="http://schemas.openxmlformats.org/drawingml/2006/main">
          <a:off x="1071570" y="857256"/>
          <a:ext cx="1047736" cy="4286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solidFill>
                <a:srgbClr val="000000"/>
              </a:solidFill>
              <a:latin typeface="Calibri" pitchFamily="34" charset="0"/>
            </a:rPr>
            <a:t>2015</a:t>
          </a:r>
          <a:endParaRPr lang="es-ES" sz="1800" b="1" dirty="0">
            <a:solidFill>
              <a:srgbClr val="000000"/>
            </a:solidFill>
            <a:latin typeface="Calibri" pitchFamily="34" charset="0"/>
          </a:endParaRP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0.38637</cdr:x>
      <cdr:y>0.15278</cdr:y>
    </cdr:from>
    <cdr:to>
      <cdr:x>0.7197</cdr:x>
      <cdr:y>0.23611</cdr:y>
    </cdr:to>
    <cdr:sp macro="" textlink="">
      <cdr:nvSpPr>
        <cdr:cNvPr id="6" name="1 CuadroTexto"/>
        <cdr:cNvSpPr txBox="1"/>
      </cdr:nvSpPr>
      <cdr:spPr>
        <a:xfrm xmlns:a="http://schemas.openxmlformats.org/drawingml/2006/main">
          <a:off x="1214446" y="785818"/>
          <a:ext cx="1047736" cy="4286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solidFill>
                <a:srgbClr val="000000"/>
              </a:solidFill>
              <a:latin typeface="Calibri" pitchFamily="34" charset="0"/>
            </a:rPr>
            <a:t>2016</a:t>
          </a:r>
          <a:endParaRPr lang="es-ES" sz="1800" b="1" dirty="0">
            <a:solidFill>
              <a:srgbClr val="000000"/>
            </a:solidFill>
            <a:latin typeface="Calibri" pitchFamily="34" charset="0"/>
          </a:endParaRP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0.26666</cdr:x>
      <cdr:y>0.17647</cdr:y>
    </cdr:from>
    <cdr:to>
      <cdr:x>0.59502</cdr:x>
      <cdr:y>0.25339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857224" y="857256"/>
          <a:ext cx="1055571" cy="3736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2014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0.28571</cdr:x>
      <cdr:y>0.16418</cdr:y>
    </cdr:from>
    <cdr:to>
      <cdr:x>0.61407</cdr:x>
      <cdr:y>0.24418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857256" y="785818"/>
          <a:ext cx="985210" cy="3829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0.35714</cdr:x>
      <cdr:y>0.17911</cdr:y>
    </cdr:from>
    <cdr:to>
      <cdr:x>0.6855</cdr:x>
      <cdr:y>0.25911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071570" y="857256"/>
          <a:ext cx="985210" cy="3829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0.31249</cdr:x>
      <cdr:y>0.19178</cdr:y>
    </cdr:from>
    <cdr:to>
      <cdr:x>0.58909</cdr:x>
      <cdr:y>0.27396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071538" y="1000132"/>
          <a:ext cx="948459" cy="4285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2014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19.xml><?xml version="1.0" encoding="utf-8"?>
<c:userShapes xmlns:c="http://schemas.openxmlformats.org/drawingml/2006/chart">
  <cdr:relSizeAnchor xmlns:cdr="http://schemas.openxmlformats.org/drawingml/2006/chartDrawing">
    <cdr:from>
      <cdr:x>0.2766</cdr:x>
      <cdr:y>0.19178</cdr:y>
    </cdr:from>
    <cdr:to>
      <cdr:x>0.61506</cdr:x>
      <cdr:y>0.27396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928694" y="1000132"/>
          <a:ext cx="1136408" cy="4285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2015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0.35</cdr:x>
      <cdr:y>0</cdr:y>
    </cdr:from>
    <cdr:to>
      <cdr:x>0.71667</cdr:x>
      <cdr:y>0.09063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500198" y="0"/>
          <a:ext cx="1571636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solidFill>
                <a:schemeClr val="tx1"/>
              </a:solidFill>
              <a:latin typeface="Calibri" pitchFamily="34" charset="0"/>
            </a:rPr>
            <a:t>2015</a:t>
          </a:r>
          <a:endParaRPr lang="es-ES" sz="1800" b="1" dirty="0">
            <a:solidFill>
              <a:schemeClr val="tx1"/>
            </a:solidFill>
            <a:latin typeface="Calibri" pitchFamily="34" charset="0"/>
          </a:endParaRPr>
        </a:p>
      </cdr:txBody>
    </cdr:sp>
  </cdr:relSizeAnchor>
</c:userShapes>
</file>

<file path=ppt/drawings/drawing20.xml><?xml version="1.0" encoding="utf-8"?>
<c:userShapes xmlns:c="http://schemas.openxmlformats.org/drawingml/2006/chart">
  <cdr:relSizeAnchor xmlns:cdr="http://schemas.openxmlformats.org/drawingml/2006/chartDrawing">
    <cdr:from>
      <cdr:x>0.31915</cdr:x>
      <cdr:y>0.19178</cdr:y>
    </cdr:from>
    <cdr:to>
      <cdr:x>0.65761</cdr:x>
      <cdr:y>0.27396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071570" y="1000132"/>
          <a:ext cx="1136408" cy="4285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2016</a:t>
          </a:r>
        </a:p>
      </cdr:txBody>
    </cdr:sp>
  </cdr:relSizeAnchor>
</c:userShapes>
</file>

<file path=ppt/drawings/drawing21.xml><?xml version="1.0" encoding="utf-8"?>
<c:userShapes xmlns:c="http://schemas.openxmlformats.org/drawingml/2006/chart">
  <cdr:relSizeAnchor xmlns:cdr="http://schemas.openxmlformats.org/drawingml/2006/chartDrawing">
    <cdr:from>
      <cdr:x>0.37777</cdr:x>
      <cdr:y>0.21994</cdr:y>
    </cdr:from>
    <cdr:to>
      <cdr:x>0.63512</cdr:x>
      <cdr:y>0.30791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214414" y="1071570"/>
          <a:ext cx="827297" cy="4285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2014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22.xml><?xml version="1.0" encoding="utf-8"?>
<c:userShapes xmlns:c="http://schemas.openxmlformats.org/drawingml/2006/chart">
  <cdr:relSizeAnchor xmlns:cdr="http://schemas.openxmlformats.org/drawingml/2006/chartDrawing">
    <cdr:from>
      <cdr:x>0.35</cdr:x>
      <cdr:y>0.16667</cdr:y>
    </cdr:from>
    <cdr:to>
      <cdr:x>0.58225</cdr:x>
      <cdr:y>0.25464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000132" y="785818"/>
          <a:ext cx="663659" cy="4147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23.xml><?xml version="1.0" encoding="utf-8"?>
<c:userShapes xmlns:c="http://schemas.openxmlformats.org/drawingml/2006/chart">
  <cdr:relSizeAnchor xmlns:cdr="http://schemas.openxmlformats.org/drawingml/2006/chartDrawing">
    <cdr:from>
      <cdr:x>0.375</cdr:x>
      <cdr:y>0.16667</cdr:y>
    </cdr:from>
    <cdr:to>
      <cdr:x>0.60725</cdr:x>
      <cdr:y>0.25464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071570" y="785818"/>
          <a:ext cx="663659" cy="4147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24.xml><?xml version="1.0" encoding="utf-8"?>
<c:userShapes xmlns:c="http://schemas.openxmlformats.org/drawingml/2006/chart">
  <cdr:relSizeAnchor xmlns:cdr="http://schemas.openxmlformats.org/drawingml/2006/chartDrawing">
    <cdr:from>
      <cdr:x>0.30952</cdr:x>
      <cdr:y>0.10811</cdr:y>
    </cdr:from>
    <cdr:to>
      <cdr:x>0.54177</cdr:x>
      <cdr:y>0.18657</cdr:y>
    </cdr:to>
    <cdr:sp macro="" textlink="">
      <cdr:nvSpPr>
        <cdr:cNvPr id="3" name="1 CuadroTexto"/>
        <cdr:cNvSpPr txBox="1"/>
      </cdr:nvSpPr>
      <cdr:spPr>
        <a:xfrm xmlns:a="http://schemas.openxmlformats.org/drawingml/2006/main">
          <a:off x="928694" y="571504"/>
          <a:ext cx="696842" cy="4147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25.xml><?xml version="1.0" encoding="utf-8"?>
<c:userShapes xmlns:c="http://schemas.openxmlformats.org/drawingml/2006/chart">
  <cdr:relSizeAnchor xmlns:cdr="http://schemas.openxmlformats.org/drawingml/2006/chartDrawing">
    <cdr:from>
      <cdr:x>0.32557</cdr:x>
      <cdr:y>0.09589</cdr:y>
    </cdr:from>
    <cdr:to>
      <cdr:x>0.59489</cdr:x>
      <cdr:y>0.17808</cdr:y>
    </cdr:to>
    <cdr:sp macro="" textlink="">
      <cdr:nvSpPr>
        <cdr:cNvPr id="3" name="1 CuadroTexto"/>
        <cdr:cNvSpPr txBox="1"/>
      </cdr:nvSpPr>
      <cdr:spPr>
        <a:xfrm xmlns:a="http://schemas.openxmlformats.org/drawingml/2006/main">
          <a:off x="1000100" y="500066"/>
          <a:ext cx="827297" cy="4285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2014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26.xml><?xml version="1.0" encoding="utf-8"?>
<c:userShapes xmlns:c="http://schemas.openxmlformats.org/drawingml/2006/chart">
  <cdr:relSizeAnchor xmlns:cdr="http://schemas.openxmlformats.org/drawingml/2006/chartDrawing">
    <cdr:from>
      <cdr:x>0.4</cdr:x>
      <cdr:y>0.10811</cdr:y>
    </cdr:from>
    <cdr:to>
      <cdr:x>0.63225</cdr:x>
      <cdr:y>0.18657</cdr:y>
    </cdr:to>
    <cdr:sp macro="" textlink="">
      <cdr:nvSpPr>
        <cdr:cNvPr id="3" name="1 CuadroTexto"/>
        <cdr:cNvSpPr txBox="1"/>
      </cdr:nvSpPr>
      <cdr:spPr>
        <a:xfrm xmlns:a="http://schemas.openxmlformats.org/drawingml/2006/main">
          <a:off x="1143008" y="571504"/>
          <a:ext cx="663659" cy="4147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27.xml><?xml version="1.0" encoding="utf-8"?>
<c:userShapes xmlns:c="http://schemas.openxmlformats.org/drawingml/2006/chart">
  <cdr:relSizeAnchor xmlns:cdr="http://schemas.openxmlformats.org/drawingml/2006/chartDrawing">
    <cdr:from>
      <cdr:x>0.31819</cdr:x>
      <cdr:y>0.25333</cdr:y>
    </cdr:from>
    <cdr:to>
      <cdr:x>0.57215</cdr:x>
      <cdr:y>0.33441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000132" y="1357322"/>
          <a:ext cx="798288" cy="4344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28.xml><?xml version="1.0" encoding="utf-8"?>
<c:userShapes xmlns:c="http://schemas.openxmlformats.org/drawingml/2006/chart">
  <cdr:relSizeAnchor xmlns:cdr="http://schemas.openxmlformats.org/drawingml/2006/chartDrawing">
    <cdr:from>
      <cdr:x>0.34884</cdr:x>
      <cdr:y>0.25</cdr:y>
    </cdr:from>
    <cdr:to>
      <cdr:x>0.60281</cdr:x>
      <cdr:y>0.33108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071570" y="1357322"/>
          <a:ext cx="780153" cy="4402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29.xml><?xml version="1.0" encoding="utf-8"?>
<c:userShapes xmlns:c="http://schemas.openxmlformats.org/drawingml/2006/chart">
  <cdr:relSizeAnchor xmlns:cdr="http://schemas.openxmlformats.org/drawingml/2006/chartDrawing">
    <cdr:from>
      <cdr:x>0.30952</cdr:x>
      <cdr:y>0.16216</cdr:y>
    </cdr:from>
    <cdr:to>
      <cdr:x>0.65417</cdr:x>
      <cdr:y>0.24324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928662" y="857256"/>
          <a:ext cx="1034083" cy="4286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2014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0.36171</cdr:x>
      <cdr:y>0.02083</cdr:y>
    </cdr:from>
    <cdr:to>
      <cdr:x>0.72838</cdr:x>
      <cdr:y>0.11146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214446" y="71438"/>
          <a:ext cx="1231114" cy="3107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solidFill>
                <a:schemeClr val="tx1"/>
              </a:solidFill>
              <a:latin typeface="Calibri" pitchFamily="34" charset="0"/>
            </a:rPr>
            <a:t>2016</a:t>
          </a:r>
          <a:endParaRPr lang="es-ES" sz="1800" b="1" dirty="0">
            <a:solidFill>
              <a:schemeClr val="tx1"/>
            </a:solidFill>
            <a:latin typeface="Calibri" pitchFamily="34" charset="0"/>
          </a:endParaRPr>
        </a:p>
      </cdr:txBody>
    </cdr:sp>
  </cdr:relSizeAnchor>
</c:userShapes>
</file>

<file path=ppt/drawings/drawing30.xml><?xml version="1.0" encoding="utf-8"?>
<c:userShapes xmlns:c="http://schemas.openxmlformats.org/drawingml/2006/chart">
  <cdr:relSizeAnchor xmlns:cdr="http://schemas.openxmlformats.org/drawingml/2006/chartDrawing">
    <cdr:from>
      <cdr:x>0.30233</cdr:x>
      <cdr:y>0.12121</cdr:y>
    </cdr:from>
    <cdr:to>
      <cdr:x>0.59703</cdr:x>
      <cdr:y>0.20229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928694" y="571504"/>
          <a:ext cx="905270" cy="3822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31.xml><?xml version="1.0" encoding="utf-8"?>
<c:userShapes xmlns:c="http://schemas.openxmlformats.org/drawingml/2006/chart">
  <cdr:relSizeAnchor xmlns:cdr="http://schemas.openxmlformats.org/drawingml/2006/chartDrawing">
    <cdr:from>
      <cdr:x>0.35714</cdr:x>
      <cdr:y>0.13636</cdr:y>
    </cdr:from>
    <cdr:to>
      <cdr:x>0.6473</cdr:x>
      <cdr:y>0.21744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071570" y="642942"/>
          <a:ext cx="870595" cy="3822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32.xml><?xml version="1.0" encoding="utf-8"?>
<c:userShapes xmlns:c="http://schemas.openxmlformats.org/drawingml/2006/chart">
  <cdr:relSizeAnchor xmlns:cdr="http://schemas.openxmlformats.org/drawingml/2006/chartDrawing">
    <cdr:from>
      <cdr:x>0.36364</cdr:x>
      <cdr:y>0.16438</cdr:y>
    </cdr:from>
    <cdr:to>
      <cdr:x>0.6657</cdr:x>
      <cdr:y>0.25133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143008" y="857256"/>
          <a:ext cx="949447" cy="4534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2014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33.xml><?xml version="1.0" encoding="utf-8"?>
<c:userShapes xmlns:c="http://schemas.openxmlformats.org/drawingml/2006/chart">
  <cdr:relSizeAnchor xmlns:cdr="http://schemas.openxmlformats.org/drawingml/2006/chartDrawing">
    <cdr:from>
      <cdr:x>0.33333</cdr:x>
      <cdr:y>0.14493</cdr:y>
    </cdr:from>
    <cdr:to>
      <cdr:x>0.54737</cdr:x>
      <cdr:y>0.23671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071570" y="714380"/>
          <a:ext cx="688077" cy="4524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34.xml><?xml version="1.0" encoding="utf-8"?>
<c:userShapes xmlns:c="http://schemas.openxmlformats.org/drawingml/2006/chart">
  <cdr:relSizeAnchor xmlns:cdr="http://schemas.openxmlformats.org/drawingml/2006/chartDrawing">
    <cdr:from>
      <cdr:x>0.40001</cdr:x>
      <cdr:y>0.13889</cdr:y>
    </cdr:from>
    <cdr:to>
      <cdr:x>0.61405</cdr:x>
      <cdr:y>0.23067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285916" y="714380"/>
          <a:ext cx="688077" cy="472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35.xml><?xml version="1.0" encoding="utf-8"?>
<c:userShapes xmlns:c="http://schemas.openxmlformats.org/drawingml/2006/chart">
  <cdr:relSizeAnchor xmlns:cdr="http://schemas.openxmlformats.org/drawingml/2006/chartDrawing">
    <cdr:from>
      <cdr:x>0.23809</cdr:x>
      <cdr:y>0.2</cdr:y>
    </cdr:from>
    <cdr:to>
      <cdr:x>0.59294</cdr:x>
      <cdr:y>0.28108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714348" y="1000132"/>
          <a:ext cx="1064679" cy="4054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2014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36.xml><?xml version="1.0" encoding="utf-8"?>
<c:userShapes xmlns:c="http://schemas.openxmlformats.org/drawingml/2006/chart">
  <cdr:relSizeAnchor xmlns:cdr="http://schemas.openxmlformats.org/drawingml/2006/chartDrawing">
    <cdr:from>
      <cdr:x>0.31915</cdr:x>
      <cdr:y>0.2027</cdr:y>
    </cdr:from>
    <cdr:to>
      <cdr:x>0.66836</cdr:x>
      <cdr:y>0.28378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071570" y="1071570"/>
          <a:ext cx="1172502" cy="4286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37.xml><?xml version="1.0" encoding="utf-8"?>
<c:userShapes xmlns:c="http://schemas.openxmlformats.org/drawingml/2006/chart">
  <cdr:relSizeAnchor xmlns:cdr="http://schemas.openxmlformats.org/drawingml/2006/chartDrawing">
    <cdr:from>
      <cdr:x>0.34044</cdr:x>
      <cdr:y>0.2027</cdr:y>
    </cdr:from>
    <cdr:to>
      <cdr:x>0.68964</cdr:x>
      <cdr:y>0.28378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143040" y="1071570"/>
          <a:ext cx="1172502" cy="4286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38.xml><?xml version="1.0" encoding="utf-8"?>
<c:userShapes xmlns:c="http://schemas.openxmlformats.org/drawingml/2006/chart">
  <cdr:relSizeAnchor xmlns:cdr="http://schemas.openxmlformats.org/drawingml/2006/chartDrawing">
    <cdr:from>
      <cdr:x>0.36364</cdr:x>
      <cdr:y>0.16667</cdr:y>
    </cdr:from>
    <cdr:to>
      <cdr:x>0.63376</cdr:x>
      <cdr:y>0.24775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143008" y="857256"/>
          <a:ext cx="849061" cy="4170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39.xml><?xml version="1.0" encoding="utf-8"?>
<c:userShapes xmlns:c="http://schemas.openxmlformats.org/drawingml/2006/chart">
  <cdr:relSizeAnchor xmlns:cdr="http://schemas.openxmlformats.org/drawingml/2006/chartDrawing">
    <cdr:from>
      <cdr:x>0.38096</cdr:x>
      <cdr:y>0.15942</cdr:y>
    </cdr:from>
    <cdr:to>
      <cdr:x>0.65108</cdr:x>
      <cdr:y>0.2405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143040" y="785818"/>
          <a:ext cx="810467" cy="3996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0.30233</cdr:x>
      <cdr:y>0.11594</cdr:y>
    </cdr:from>
    <cdr:to>
      <cdr:x>0.66901</cdr:x>
      <cdr:y>0.20289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928694" y="571504"/>
          <a:ext cx="1126380" cy="4285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solidFill>
                <a:srgbClr val="000000"/>
              </a:solidFill>
              <a:latin typeface="Calibri" pitchFamily="34" charset="0"/>
            </a:rPr>
            <a:t>2015</a:t>
          </a:r>
          <a:endParaRPr lang="es-ES" sz="1800" b="1" dirty="0">
            <a:solidFill>
              <a:srgbClr val="000000"/>
            </a:solidFill>
            <a:latin typeface="Calibri" pitchFamily="34" charset="0"/>
          </a:endParaRPr>
        </a:p>
      </cdr:txBody>
    </cdr:sp>
  </cdr:relSizeAnchor>
</c:userShapes>
</file>

<file path=ppt/drawings/drawing40.xml><?xml version="1.0" encoding="utf-8"?>
<c:userShapes xmlns:c="http://schemas.openxmlformats.org/drawingml/2006/chart">
  <cdr:relSizeAnchor xmlns:cdr="http://schemas.openxmlformats.org/drawingml/2006/chartDrawing">
    <cdr:from>
      <cdr:x>0.35556</cdr:x>
      <cdr:y>0.16667</cdr:y>
    </cdr:from>
    <cdr:to>
      <cdr:x>0.58154</cdr:x>
      <cdr:y>0.24775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143008" y="857256"/>
          <a:ext cx="726482" cy="4170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41.xml><?xml version="1.0" encoding="utf-8"?>
<c:userShapes xmlns:c="http://schemas.openxmlformats.org/drawingml/2006/chart">
  <cdr:relSizeAnchor xmlns:cdr="http://schemas.openxmlformats.org/drawingml/2006/chartDrawing">
    <cdr:from>
      <cdr:x>0.40001</cdr:x>
      <cdr:y>0.16667</cdr:y>
    </cdr:from>
    <cdr:to>
      <cdr:x>0.65463</cdr:x>
      <cdr:y>0.24775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285916" y="857256"/>
          <a:ext cx="818544" cy="4170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42.xml><?xml version="1.0" encoding="utf-8"?>
<c:userShapes xmlns:c="http://schemas.openxmlformats.org/drawingml/2006/chart">
  <cdr:relSizeAnchor xmlns:cdr="http://schemas.openxmlformats.org/drawingml/2006/chartDrawing">
    <cdr:from>
      <cdr:x>0.26667</cdr:x>
      <cdr:y>0.18572</cdr:y>
    </cdr:from>
    <cdr:to>
      <cdr:x>0.67553</cdr:x>
      <cdr:y>0.2668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857256" y="928694"/>
          <a:ext cx="1314375" cy="4054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43.xml><?xml version="1.0" encoding="utf-8"?>
<c:userShapes xmlns:c="http://schemas.openxmlformats.org/drawingml/2006/chart">
  <cdr:relSizeAnchor xmlns:cdr="http://schemas.openxmlformats.org/drawingml/2006/chartDrawing">
    <cdr:from>
      <cdr:x>0.37778</cdr:x>
      <cdr:y>0.19718</cdr:y>
    </cdr:from>
    <cdr:to>
      <cdr:x>0.61997</cdr:x>
      <cdr:y>0.27826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214446" y="1000132"/>
          <a:ext cx="778548" cy="4112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44.xml><?xml version="1.0" encoding="utf-8"?>
<c:userShapes xmlns:c="http://schemas.openxmlformats.org/drawingml/2006/chart">
  <cdr:relSizeAnchor xmlns:cdr="http://schemas.openxmlformats.org/drawingml/2006/chartDrawing">
    <cdr:from>
      <cdr:x>0.3913</cdr:x>
      <cdr:y>0.17949</cdr:y>
    </cdr:from>
    <cdr:to>
      <cdr:x>0.59765</cdr:x>
      <cdr:y>0.26057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285884" y="1000132"/>
          <a:ext cx="678086" cy="4517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45.xml><?xml version="1.0" encoding="utf-8"?>
<c:userShapes xmlns:c="http://schemas.openxmlformats.org/drawingml/2006/chart">
  <cdr:relSizeAnchor xmlns:cdr="http://schemas.openxmlformats.org/drawingml/2006/chartDrawing">
    <cdr:from>
      <cdr:x>0.41305</cdr:x>
      <cdr:y>0.1579</cdr:y>
    </cdr:from>
    <cdr:to>
      <cdr:x>0.62033</cdr:x>
      <cdr:y>0.23898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357322" y="857256"/>
          <a:ext cx="681159" cy="4402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46.xml><?xml version="1.0" encoding="utf-8"?>
<c:userShapes xmlns:c="http://schemas.openxmlformats.org/drawingml/2006/chart">
  <cdr:relSizeAnchor xmlns:cdr="http://schemas.openxmlformats.org/drawingml/2006/chartDrawing">
    <cdr:from>
      <cdr:x>0.34783</cdr:x>
      <cdr:y>0.21053</cdr:y>
    </cdr:from>
    <cdr:to>
      <cdr:x>0.74069</cdr:x>
      <cdr:y>0.2948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143008" y="1143008"/>
          <a:ext cx="1290997" cy="457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2014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47.xml><?xml version="1.0" encoding="utf-8"?>
<c:userShapes xmlns:c="http://schemas.openxmlformats.org/drawingml/2006/chart">
  <cdr:relSizeAnchor xmlns:cdr="http://schemas.openxmlformats.org/drawingml/2006/chartDrawing">
    <cdr:from>
      <cdr:x>0.35417</cdr:x>
      <cdr:y>0.17808</cdr:y>
    </cdr:from>
    <cdr:to>
      <cdr:x>0.5744</cdr:x>
      <cdr:y>0.26235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214446" y="928694"/>
          <a:ext cx="755197" cy="4394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48.xml><?xml version="1.0" encoding="utf-8"?>
<c:userShapes xmlns:c="http://schemas.openxmlformats.org/drawingml/2006/chart">
  <cdr:relSizeAnchor xmlns:cdr="http://schemas.openxmlformats.org/drawingml/2006/chartDrawing">
    <cdr:from>
      <cdr:x>0.35715</cdr:x>
      <cdr:y>0.19178</cdr:y>
    </cdr:from>
    <cdr:to>
      <cdr:x>0.62501</cdr:x>
      <cdr:y>0.27605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071570" y="1000132"/>
          <a:ext cx="803689" cy="4394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49.xml><?xml version="1.0" encoding="utf-8"?>
<c:userShapes xmlns:c="http://schemas.openxmlformats.org/drawingml/2006/chart">
  <cdr:relSizeAnchor xmlns:cdr="http://schemas.openxmlformats.org/drawingml/2006/chartDrawing">
    <cdr:from>
      <cdr:x>0.36666</cdr:x>
      <cdr:y>0.13514</cdr:y>
    </cdr:from>
    <cdr:to>
      <cdr:x>0.73333</cdr:x>
      <cdr:y>0.21621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571603" y="714380"/>
          <a:ext cx="1571650" cy="4286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5pPr>
          <a:lvl6pPr marL="22860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6pPr>
          <a:lvl7pPr marL="27432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7pPr>
          <a:lvl8pPr marL="32004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8pPr>
          <a:lvl9pPr marL="3657600" algn="l" defTabSz="914400" rtl="0" eaLnBrk="1" latinLnBrk="0" hangingPunct="1">
            <a:defRPr kern="1200">
              <a:solidFill>
                <a:srgbClr val="000000"/>
              </a:solidFill>
              <a:latin typeface="Arial" charset="0"/>
              <a:cs typeface="Arial" charset="0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2014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0.34091</cdr:x>
      <cdr:y>0.11594</cdr:y>
    </cdr:from>
    <cdr:to>
      <cdr:x>0.70759</cdr:x>
      <cdr:y>0.20289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071570" y="571504"/>
          <a:ext cx="1152563" cy="4285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solidFill>
                <a:srgbClr val="000000"/>
              </a:solidFill>
              <a:latin typeface="Calibri" pitchFamily="34" charset="0"/>
            </a:rPr>
            <a:t>2016</a:t>
          </a:r>
          <a:endParaRPr lang="es-ES" sz="1800" b="1" dirty="0">
            <a:solidFill>
              <a:srgbClr val="000000"/>
            </a:solidFill>
            <a:latin typeface="Calibri" pitchFamily="34" charset="0"/>
          </a:endParaRPr>
        </a:p>
      </cdr:txBody>
    </cdr:sp>
  </cdr:relSizeAnchor>
</c:userShapes>
</file>

<file path=ppt/drawings/drawing50.xml><?xml version="1.0" encoding="utf-8"?>
<c:userShapes xmlns:c="http://schemas.openxmlformats.org/drawingml/2006/chart">
  <cdr:relSizeAnchor xmlns:cdr="http://schemas.openxmlformats.org/drawingml/2006/chartDrawing">
    <cdr:from>
      <cdr:x>0.38334</cdr:x>
      <cdr:y>0.13514</cdr:y>
    </cdr:from>
    <cdr:to>
      <cdr:x>0.63636</cdr:x>
      <cdr:y>0.21622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204942" y="685440"/>
          <a:ext cx="795322" cy="4112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51.xml><?xml version="1.0" encoding="utf-8"?>
<c:userShapes xmlns:c="http://schemas.openxmlformats.org/drawingml/2006/chart">
  <cdr:relSizeAnchor xmlns:cdr="http://schemas.openxmlformats.org/drawingml/2006/chartDrawing">
    <cdr:from>
      <cdr:x>0.38334</cdr:x>
      <cdr:y>0.13514</cdr:y>
    </cdr:from>
    <cdr:to>
      <cdr:x>0.6591</cdr:x>
      <cdr:y>0.21622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204942" y="685440"/>
          <a:ext cx="866792" cy="4112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52.xml><?xml version="1.0" encoding="utf-8"?>
<c:userShapes xmlns:c="http://schemas.openxmlformats.org/drawingml/2006/chart">
  <cdr:relSizeAnchor xmlns:cdr="http://schemas.openxmlformats.org/drawingml/2006/chartDrawing">
    <cdr:from>
      <cdr:x>0.19565</cdr:x>
      <cdr:y>0.08333</cdr:y>
    </cdr:from>
    <cdr:to>
      <cdr:x>0.43375</cdr:x>
      <cdr:y>0.16904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642942" y="428628"/>
          <a:ext cx="782431" cy="4408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latin typeface="Calibri" pitchFamily="34" charset="0"/>
            </a:rPr>
            <a:t>2014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53.xml><?xml version="1.0" encoding="utf-8"?>
<c:userShapes xmlns:c="http://schemas.openxmlformats.org/drawingml/2006/chart">
  <cdr:relSizeAnchor xmlns:cdr="http://schemas.openxmlformats.org/drawingml/2006/chartDrawing">
    <cdr:from>
      <cdr:x>0.16883</cdr:x>
      <cdr:y>0.08219</cdr:y>
    </cdr:from>
    <cdr:to>
      <cdr:x>0.41883</cdr:x>
      <cdr:y>0.16669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928694" y="428628"/>
          <a:ext cx="1375182" cy="4406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2015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54.xml><?xml version="1.0" encoding="utf-8"?>
<c:userShapes xmlns:c="http://schemas.openxmlformats.org/drawingml/2006/chart">
  <cdr:relSizeAnchor xmlns:cdr="http://schemas.openxmlformats.org/drawingml/2006/chartDrawing">
    <cdr:from>
      <cdr:x>0.34146</cdr:x>
      <cdr:y>0.08108</cdr:y>
    </cdr:from>
    <cdr:to>
      <cdr:x>0.59146</cdr:x>
      <cdr:y>0.16558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2000264" y="428628"/>
          <a:ext cx="1464479" cy="4467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latin typeface="Calibri" pitchFamily="34" charset="0"/>
            </a:rPr>
            <a:t>2016</a:t>
          </a:r>
          <a:endParaRPr lang="es-ES" sz="1800" b="1" dirty="0">
            <a:latin typeface="Calibri" pitchFamily="34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0.26829</cdr:x>
      <cdr:y>0.17568</cdr:y>
    </cdr:from>
    <cdr:to>
      <cdr:x>0.62313</cdr:x>
      <cdr:y>0.25676</cdr:y>
    </cdr:to>
    <cdr:sp macro="" textlink="">
      <cdr:nvSpPr>
        <cdr:cNvPr id="5" name="1 CuadroTexto"/>
        <cdr:cNvSpPr txBox="1"/>
      </cdr:nvSpPr>
      <cdr:spPr>
        <a:xfrm xmlns:a="http://schemas.openxmlformats.org/drawingml/2006/main">
          <a:off x="785818" y="928694"/>
          <a:ext cx="1039312" cy="4286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algn="ctr"/>
          <a:r>
            <a:rPr lang="es-ES" sz="1800" b="1" dirty="0" smtClean="0">
              <a:solidFill>
                <a:srgbClr val="000000"/>
              </a:solidFill>
              <a:latin typeface="Calibri" pitchFamily="34" charset="0"/>
            </a:rPr>
            <a:t>2015</a:t>
          </a:r>
          <a:endParaRPr lang="es-ES" sz="1800" b="1" dirty="0">
            <a:solidFill>
              <a:srgbClr val="000000"/>
            </a:solidFill>
            <a:latin typeface="Calibri" pitchFamily="34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0.39024</cdr:x>
      <cdr:y>0.17568</cdr:y>
    </cdr:from>
    <cdr:to>
      <cdr:x>0.74508</cdr:x>
      <cdr:y>0.25676</cdr:y>
    </cdr:to>
    <cdr:sp macro="" textlink="">
      <cdr:nvSpPr>
        <cdr:cNvPr id="5" name="1 CuadroTexto"/>
        <cdr:cNvSpPr txBox="1"/>
      </cdr:nvSpPr>
      <cdr:spPr>
        <a:xfrm xmlns:a="http://schemas.openxmlformats.org/drawingml/2006/main">
          <a:off x="1143008" y="928694"/>
          <a:ext cx="1039311" cy="4286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solidFill>
                <a:srgbClr val="000000"/>
              </a:solidFill>
              <a:latin typeface="Calibri" pitchFamily="34" charset="0"/>
            </a:rPr>
            <a:t>2016</a:t>
          </a:r>
          <a:endParaRPr lang="es-ES" sz="1800" b="1" dirty="0">
            <a:solidFill>
              <a:srgbClr val="000000"/>
            </a:solidFill>
            <a:latin typeface="Calibri" pitchFamily="34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0.39535</cdr:x>
      <cdr:y>0.17568</cdr:y>
    </cdr:from>
    <cdr:to>
      <cdr:x>0.74456</cdr:x>
      <cdr:y>0.25675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214446" y="928694"/>
          <a:ext cx="1072715" cy="4285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solidFill>
                <a:srgbClr val="000000"/>
              </a:solidFill>
              <a:latin typeface="Calibri" pitchFamily="34" charset="0"/>
            </a:rPr>
            <a:t>2015</a:t>
          </a:r>
          <a:endParaRPr lang="es-ES" sz="1800" b="1" dirty="0">
            <a:solidFill>
              <a:srgbClr val="000000"/>
            </a:solidFill>
            <a:latin typeface="Calibri" pitchFamily="34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0.39536</cdr:x>
      <cdr:y>0.18919</cdr:y>
    </cdr:from>
    <cdr:to>
      <cdr:x>0.74457</cdr:x>
      <cdr:y>0.27026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214478" y="1000132"/>
          <a:ext cx="1072715" cy="4285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r>
            <a:rPr lang="es-ES" sz="1800" b="1" dirty="0" smtClean="0">
              <a:solidFill>
                <a:srgbClr val="000000"/>
              </a:solidFill>
              <a:latin typeface="Calibri" pitchFamily="34" charset="0"/>
            </a:rPr>
            <a:t>2016</a:t>
          </a:r>
          <a:endParaRPr lang="es-ES" sz="1800" b="1" dirty="0">
            <a:solidFill>
              <a:srgbClr val="000000"/>
            </a:solidFill>
            <a:latin typeface="Calibri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676" cy="500305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l"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9246" y="0"/>
            <a:ext cx="2976676" cy="500305"/>
          </a:xfrm>
          <a:prstGeom prst="rect">
            <a:avLst/>
          </a:prstGeom>
        </p:spPr>
        <p:txBody>
          <a:bodyPr vert="horz" lIns="92190" tIns="46095" rIns="92190" bIns="46095" rtlCol="0"/>
          <a:lstStyle>
            <a:lvl1pPr algn="r">
              <a:defRPr sz="1200"/>
            </a:lvl1pPr>
          </a:lstStyle>
          <a:p>
            <a:pPr>
              <a:defRPr/>
            </a:pPr>
            <a:fld id="{D2B88F90-E7A9-48DD-A967-0CA30257E8E2}" type="datetimeFigureOut">
              <a:rPr lang="ca-ES"/>
              <a:pPr>
                <a:defRPr/>
              </a:pPr>
              <a:t>10/06/2016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92998"/>
            <a:ext cx="2976676" cy="500304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9246" y="9492998"/>
            <a:ext cx="2976676" cy="500304"/>
          </a:xfrm>
          <a:prstGeom prst="rect">
            <a:avLst/>
          </a:prstGeom>
        </p:spPr>
        <p:txBody>
          <a:bodyPr vert="horz" lIns="92190" tIns="46095" rIns="92190" bIns="46095" rtlCol="0" anchor="b"/>
          <a:lstStyle>
            <a:lvl1pPr algn="r">
              <a:defRPr sz="1200"/>
            </a:lvl1pPr>
          </a:lstStyle>
          <a:p>
            <a:pPr>
              <a:defRPr/>
            </a:pPr>
            <a:fld id="{1872D231-2656-4483-B9D8-5BFF83271002}" type="slidenum">
              <a:rPr lang="ca-ES"/>
              <a:pPr>
                <a:defRPr/>
              </a:pPr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xmlns="" val="808226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6676" cy="500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9246" y="0"/>
            <a:ext cx="2976676" cy="5003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5038" y="749300"/>
            <a:ext cx="4997450" cy="3748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432" y="4747298"/>
            <a:ext cx="5494662" cy="4497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92998"/>
            <a:ext cx="2976676" cy="500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9246" y="9492998"/>
            <a:ext cx="2976676" cy="500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80D68BE1-5269-4244-B3C7-C6059431D22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564942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D68BE1-5269-4244-B3C7-C6059431D222}" type="slidenum">
              <a:rPr lang="es-ES" smtClean="0"/>
              <a:pPr>
                <a:defRPr/>
              </a:pPr>
              <a:t>16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0D68BE1-5269-4244-B3C7-C6059431D222}" type="slidenum">
              <a:rPr lang="es-ES" smtClean="0"/>
              <a:pPr>
                <a:defRPr/>
              </a:pPr>
              <a:t>25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ca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1052513"/>
            <a:ext cx="2286000" cy="489585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0" y="1052513"/>
            <a:ext cx="6705600" cy="48958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052513"/>
            <a:ext cx="9144000" cy="53975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8313" y="1700213"/>
            <a:ext cx="4038600" cy="42481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59313" y="1700213"/>
            <a:ext cx="4038600" cy="20478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59313" y="3900488"/>
            <a:ext cx="4038600" cy="204787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8313" y="1771651"/>
            <a:ext cx="8229600" cy="408624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ca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8313" y="1700213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9313" y="1700213"/>
            <a:ext cx="4038600" cy="4248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052513"/>
            <a:ext cx="9144000" cy="539750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 smtClean="0"/>
              <a:t>Haga clic para cambiar el estilo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700213"/>
            <a:ext cx="8229600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pic>
        <p:nvPicPr>
          <p:cNvPr id="1028" name="3 Imagen" descr="LOGO FJF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20650" y="174625"/>
            <a:ext cx="392430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6 Imagen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867400" y="115888"/>
            <a:ext cx="28416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q"/>
        <a:defRPr sz="24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§"/>
        <a:defRPr sz="2400">
          <a:solidFill>
            <a:schemeClr val="tx1"/>
          </a:solidFill>
          <a:latin typeface="+mj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Ø"/>
        <a:defRPr sz="2000">
          <a:solidFill>
            <a:schemeClr val="tx1"/>
          </a:solidFill>
          <a:latin typeface="+mj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2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2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3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3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3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chart" Target="../charts/chart39.xml"/><Relationship Id="rId4" Type="http://schemas.openxmlformats.org/officeDocument/2006/relationships/chart" Target="../charts/chart3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1.xml"/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4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4.xml"/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4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7.xml"/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4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0.xml"/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5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3.xml"/><Relationship Id="rId2" Type="http://schemas.openxmlformats.org/officeDocument/2006/relationships/chart" Target="../charts/chart5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5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6.xml"/><Relationship Id="rId2" Type="http://schemas.openxmlformats.org/officeDocument/2006/relationships/chart" Target="../charts/chart5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5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9.xml"/><Relationship Id="rId2" Type="http://schemas.openxmlformats.org/officeDocument/2006/relationships/chart" Target="../charts/chart5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6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2.xml"/><Relationship Id="rId2" Type="http://schemas.openxmlformats.org/officeDocument/2006/relationships/chart" Target="../charts/chart6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6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6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6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chart" Target="../charts/char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072198" y="142852"/>
            <a:ext cx="2786082" cy="7858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857496"/>
            <a:ext cx="9144000" cy="1149352"/>
          </a:xfrm>
        </p:spPr>
        <p:txBody>
          <a:bodyPr/>
          <a:lstStyle/>
          <a:p>
            <a:pPr eaLnBrk="1" hangingPunct="1">
              <a:defRPr/>
            </a:pPr>
            <a:r>
              <a:rPr lang="ca-ES" sz="3200" dirty="0" smtClean="0"/>
              <a:t>Resultat enquestes HOUB</a:t>
            </a:r>
            <a:br>
              <a:rPr lang="ca-ES" sz="3200" dirty="0" smtClean="0"/>
            </a:br>
            <a:r>
              <a:rPr lang="ca-ES" sz="3200" b="0" dirty="0" smtClean="0"/>
              <a:t>Abril – Maig 2016</a:t>
            </a:r>
          </a:p>
        </p:txBody>
      </p:sp>
      <p:pic>
        <p:nvPicPr>
          <p:cNvPr id="1026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Temps d’espera per ser atès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-71470" y="1571612"/>
          <a:ext cx="3071834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2928926" y="1571612"/>
          <a:ext cx="3071834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1 CuadroTexto"/>
          <p:cNvSpPr txBox="1"/>
          <p:nvPr/>
        </p:nvSpPr>
        <p:spPr>
          <a:xfrm>
            <a:off x="642910" y="2643182"/>
            <a:ext cx="1571650" cy="428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800" b="1" dirty="0" smtClean="0">
                <a:latin typeface="Calibri" pitchFamily="34" charset="0"/>
              </a:rPr>
              <a:t>2014</a:t>
            </a:r>
            <a:endParaRPr lang="es-ES" sz="1800" b="1" dirty="0">
              <a:latin typeface="Calibri" pitchFamily="34" charset="0"/>
            </a:endParaRPr>
          </a:p>
        </p:txBody>
      </p:sp>
      <p:sp>
        <p:nvSpPr>
          <p:cNvPr id="7" name="1 CuadroTexto"/>
          <p:cNvSpPr txBox="1"/>
          <p:nvPr/>
        </p:nvSpPr>
        <p:spPr>
          <a:xfrm>
            <a:off x="3500430" y="2571744"/>
            <a:ext cx="1571620" cy="42860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800" b="1" dirty="0" smtClean="0">
                <a:solidFill>
                  <a:srgbClr val="000000"/>
                </a:solidFill>
                <a:latin typeface="Calibri" pitchFamily="34" charset="0"/>
              </a:rPr>
              <a:t>2015</a:t>
            </a:r>
            <a:endParaRPr lang="es-ES" sz="18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6000760" y="1571612"/>
          <a:ext cx="3143240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1 CuadroTexto"/>
          <p:cNvSpPr txBox="1"/>
          <p:nvPr/>
        </p:nvSpPr>
        <p:spPr>
          <a:xfrm>
            <a:off x="6715140" y="2571744"/>
            <a:ext cx="1571620" cy="428609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800" b="1" dirty="0" smtClean="0">
                <a:solidFill>
                  <a:srgbClr val="000000"/>
                </a:solidFill>
                <a:latin typeface="Calibri" pitchFamily="34" charset="0"/>
              </a:rPr>
              <a:t>2016</a:t>
            </a:r>
            <a:endParaRPr lang="es-ES" sz="18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9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Informació verbal i escrita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643050"/>
          <a:ext cx="3357554" cy="5072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3143240" y="1857364"/>
          <a:ext cx="3000396" cy="5000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3 Marcador de contenido"/>
          <p:cNvGraphicFramePr>
            <a:graphicFrameLocks/>
          </p:cNvGraphicFramePr>
          <p:nvPr/>
        </p:nvGraphicFramePr>
        <p:xfrm>
          <a:off x="6000760" y="1785926"/>
          <a:ext cx="3000396" cy="4786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Sap el nom del facultatiu que l’ha atès?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643050"/>
          <a:ext cx="3428992" cy="52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2857488" y="1643050"/>
          <a:ext cx="3357586" cy="52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3 Marcador de contenido"/>
          <p:cNvGraphicFramePr>
            <a:graphicFrameLocks/>
          </p:cNvGraphicFramePr>
          <p:nvPr/>
        </p:nvGraphicFramePr>
        <p:xfrm>
          <a:off x="5929322" y="1643050"/>
          <a:ext cx="3357586" cy="52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052512"/>
            <a:ext cx="9144000" cy="947728"/>
          </a:xfrm>
        </p:spPr>
        <p:txBody>
          <a:bodyPr/>
          <a:lstStyle/>
          <a:p>
            <a:r>
              <a:rPr lang="ca-ES" sz="2600" dirty="0" smtClean="0"/>
              <a:t>Sap el nom del professional d’infermeria que l’ha atès?</a:t>
            </a:r>
            <a:endParaRPr lang="ca-ES" sz="26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571612"/>
          <a:ext cx="3214678" cy="48720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3214678" y="1857364"/>
          <a:ext cx="2857520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3 Marcador de contenido"/>
          <p:cNvGraphicFramePr>
            <a:graphicFrameLocks/>
          </p:cNvGraphicFramePr>
          <p:nvPr/>
        </p:nvGraphicFramePr>
        <p:xfrm>
          <a:off x="6143636" y="1857364"/>
          <a:ext cx="2857520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Tracte rebut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143240" y="1571612"/>
          <a:ext cx="3000396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0" y="1643050"/>
          <a:ext cx="3071802" cy="52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3 Marcador de contenido"/>
          <p:cNvGraphicFramePr>
            <a:graphicFrameLocks/>
          </p:cNvGraphicFramePr>
          <p:nvPr/>
        </p:nvGraphicFramePr>
        <p:xfrm>
          <a:off x="6143636" y="1643050"/>
          <a:ext cx="2857520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6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La informació sobre el procés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-142908" y="1643050"/>
          <a:ext cx="3143240" cy="5072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2928926" y="1071546"/>
          <a:ext cx="3143240" cy="5357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1 CuadroTexto"/>
          <p:cNvSpPr txBox="1"/>
          <p:nvPr/>
        </p:nvSpPr>
        <p:spPr>
          <a:xfrm>
            <a:off x="1142976" y="2500306"/>
            <a:ext cx="714380" cy="428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 smtClean="0">
                <a:latin typeface="Calibri" pitchFamily="34" charset="0"/>
              </a:rPr>
              <a:t>2014</a:t>
            </a:r>
            <a:endParaRPr lang="es-ES" sz="1800" b="1" dirty="0">
              <a:latin typeface="Calibri" pitchFamily="34" charset="0"/>
            </a:endParaRPr>
          </a:p>
        </p:txBody>
      </p:sp>
      <p:graphicFrame>
        <p:nvGraphicFramePr>
          <p:cNvPr id="9" name="3 Marcador de contenido"/>
          <p:cNvGraphicFramePr>
            <a:graphicFrameLocks/>
          </p:cNvGraphicFramePr>
          <p:nvPr/>
        </p:nvGraphicFramePr>
        <p:xfrm>
          <a:off x="6143636" y="1071546"/>
          <a:ext cx="3071834" cy="542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Han sigut entenedores les explicacions?</a:t>
            </a:r>
            <a:endParaRPr lang="ca-ES" dirty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</p:nvPr>
        </p:nvGraphicFramePr>
        <p:xfrm>
          <a:off x="0" y="1714488"/>
          <a:ext cx="3000364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7 Marcador de contenido"/>
          <p:cNvGraphicFramePr>
            <a:graphicFrameLocks/>
          </p:cNvGraphicFramePr>
          <p:nvPr/>
        </p:nvGraphicFramePr>
        <p:xfrm>
          <a:off x="2928926" y="2000240"/>
          <a:ext cx="3071834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7 Marcador de contenido"/>
          <p:cNvGraphicFramePr>
            <a:graphicFrameLocks/>
          </p:cNvGraphicFramePr>
          <p:nvPr/>
        </p:nvGraphicFramePr>
        <p:xfrm>
          <a:off x="6000760" y="1928802"/>
          <a:ext cx="3071834" cy="4786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6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Assistència odontològica rebuda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-142908" y="1643050"/>
          <a:ext cx="3143240" cy="52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2928926" y="1785926"/>
          <a:ext cx="3214710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3 Marcador de contenido"/>
          <p:cNvGraphicFramePr>
            <a:graphicFrameLocks/>
          </p:cNvGraphicFramePr>
          <p:nvPr/>
        </p:nvGraphicFramePr>
        <p:xfrm>
          <a:off x="5929290" y="1714488"/>
          <a:ext cx="3214710" cy="5143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6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Com s’han respectat els drets de pacient?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42844" y="1643050"/>
          <a:ext cx="3000364" cy="5000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2786050" y="1571612"/>
          <a:ext cx="3357586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3 Marcador de contenido"/>
          <p:cNvGraphicFramePr>
            <a:graphicFrameLocks/>
          </p:cNvGraphicFramePr>
          <p:nvPr/>
        </p:nvGraphicFramePr>
        <p:xfrm>
          <a:off x="5786414" y="1571612"/>
          <a:ext cx="3357586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6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El respecte a la intimitat i confidencialitat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857364"/>
          <a:ext cx="3286084" cy="5000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3000364" y="1714488"/>
          <a:ext cx="3286148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1 CuadroTexto"/>
          <p:cNvSpPr txBox="1"/>
          <p:nvPr/>
        </p:nvSpPr>
        <p:spPr>
          <a:xfrm>
            <a:off x="571472" y="2571744"/>
            <a:ext cx="1571650" cy="428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800" b="1" dirty="0" smtClean="0">
                <a:latin typeface="Calibri" pitchFamily="34" charset="0"/>
              </a:rPr>
              <a:t>2014</a:t>
            </a:r>
            <a:endParaRPr lang="es-ES" sz="1800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5929322" y="1785926"/>
          <a:ext cx="3214678" cy="52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2400" dirty="0" smtClean="0"/>
              <a:t>Pla d’enquestes HOUB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323528" y="2112901"/>
            <a:ext cx="842493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r>
              <a:rPr lang="ca-ES" sz="2200" dirty="0" smtClean="0">
                <a:latin typeface="Calibri" pitchFamily="34" charset="0"/>
              </a:rPr>
              <a:t>Població diana: Pacients atesos a l’</a:t>
            </a:r>
            <a:r>
              <a:rPr lang="ca-ES" sz="2200" b="1" i="1" dirty="0" smtClean="0">
                <a:latin typeface="Calibri" pitchFamily="34" charset="0"/>
              </a:rPr>
              <a:t>Hospital Odontològic Universitat de Barcelona.</a:t>
            </a:r>
            <a:endParaRPr lang="ca-ES" sz="2200" dirty="0" smtClean="0">
              <a:latin typeface="Calibri" pitchFamily="34" charset="0"/>
            </a:endParaRPr>
          </a:p>
          <a:p>
            <a:pPr algn="just">
              <a:buClr>
                <a:schemeClr val="accent5">
                  <a:lumMod val="50000"/>
                </a:schemeClr>
              </a:buClr>
            </a:pPr>
            <a:endParaRPr lang="ca-ES" sz="2200" dirty="0" smtClean="0">
              <a:latin typeface="Calibri" pitchFamily="34" charset="0"/>
            </a:endParaRP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r>
              <a:rPr lang="ca-ES" sz="2200" dirty="0" smtClean="0">
                <a:latin typeface="Calibri" pitchFamily="34" charset="0"/>
              </a:rPr>
              <a:t>Mida de l’univers a enquestar: 22.500 pacients.</a:t>
            </a:r>
          </a:p>
          <a:p>
            <a:pPr algn="just">
              <a:buClr>
                <a:schemeClr val="accent5">
                  <a:lumMod val="50000"/>
                </a:schemeClr>
              </a:buClr>
            </a:pPr>
            <a:endParaRPr lang="ca-ES" sz="2200" dirty="0" smtClean="0">
              <a:latin typeface="Calibri" pitchFamily="34" charset="0"/>
            </a:endParaRP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r>
              <a:rPr lang="ca-ES" sz="2200" dirty="0" smtClean="0">
                <a:latin typeface="Calibri" pitchFamily="34" charset="0"/>
              </a:rPr>
              <a:t>Període: abril i maig 2016.</a:t>
            </a: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endParaRPr lang="ca-ES" sz="2200" dirty="0" smtClean="0">
              <a:latin typeface="Calibri" pitchFamily="34" charset="0"/>
            </a:endParaRP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r>
              <a:rPr lang="ca-ES" sz="2200" dirty="0" smtClean="0">
                <a:latin typeface="Calibri" pitchFamily="34" charset="0"/>
              </a:rPr>
              <a:t>Mida mostral 378 pacients.</a:t>
            </a:r>
          </a:p>
          <a:p>
            <a:pPr marL="342900" indent="-342900" algn="just">
              <a:buClr>
                <a:schemeClr val="accent5">
                  <a:lumMod val="50000"/>
                </a:schemeClr>
              </a:buClr>
            </a:pPr>
            <a:endParaRPr lang="ca-ES" sz="2200" dirty="0" smtClean="0">
              <a:latin typeface="Calibri" pitchFamily="34" charset="0"/>
            </a:endParaRPr>
          </a:p>
          <a:p>
            <a:pPr marL="342900" indent="-342900" algn="just">
              <a:buClr>
                <a:schemeClr val="accent5">
                  <a:lumMod val="50000"/>
                </a:schemeClr>
              </a:buClr>
              <a:buFont typeface="Wingdings" pitchFamily="2" charset="2"/>
              <a:buChar char="q"/>
            </a:pPr>
            <a:r>
              <a:rPr lang="ca-ES" sz="2200" dirty="0" smtClean="0">
                <a:latin typeface="Calibri" pitchFamily="34" charset="0"/>
              </a:rPr>
              <a:t>Metodologia: Qüestionari de 17 preguntes amb respostes de 5 categories, respostes dicotòmiques i una pregunta oberta.</a:t>
            </a:r>
            <a:endParaRPr lang="ca-ES" sz="2200" dirty="0">
              <a:latin typeface="Calibri" pitchFamily="34" charset="0"/>
            </a:endParaRPr>
          </a:p>
        </p:txBody>
      </p:sp>
      <p:pic>
        <p:nvPicPr>
          <p:cNvPr id="4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Comoditat de la sala d’espera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42844" y="1785926"/>
          <a:ext cx="3000364" cy="5072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3071802" y="1714488"/>
          <a:ext cx="3214710" cy="5143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1 CuadroTexto"/>
          <p:cNvSpPr txBox="1"/>
          <p:nvPr/>
        </p:nvSpPr>
        <p:spPr>
          <a:xfrm>
            <a:off x="642910" y="2571744"/>
            <a:ext cx="1571650" cy="428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800" b="1" dirty="0" smtClean="0">
                <a:latin typeface="Calibri" pitchFamily="34" charset="0"/>
              </a:rPr>
              <a:t>2014</a:t>
            </a:r>
            <a:endParaRPr lang="es-ES" sz="1800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5929290" y="1714488"/>
          <a:ext cx="3214710" cy="5143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Neteja del centre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500174"/>
          <a:ext cx="3286083" cy="4714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3000364" y="1428736"/>
          <a:ext cx="3214710" cy="5000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1 CuadroTexto"/>
          <p:cNvSpPr txBox="1"/>
          <p:nvPr/>
        </p:nvSpPr>
        <p:spPr>
          <a:xfrm>
            <a:off x="1000100" y="2643182"/>
            <a:ext cx="1571650" cy="428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 smtClean="0">
                <a:latin typeface="Calibri" pitchFamily="34" charset="0"/>
              </a:rPr>
              <a:t>2014</a:t>
            </a:r>
            <a:endParaRPr lang="es-ES" sz="1800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6215074" y="1357298"/>
          <a:ext cx="2928926" cy="5072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Valoració global HOUB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-357222" y="714356"/>
          <a:ext cx="3357586" cy="5786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2786050" y="1285860"/>
          <a:ext cx="3286148" cy="5572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1 CuadroTexto"/>
          <p:cNvSpPr txBox="1"/>
          <p:nvPr/>
        </p:nvSpPr>
        <p:spPr>
          <a:xfrm>
            <a:off x="928662" y="2357430"/>
            <a:ext cx="1571650" cy="428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 smtClean="0">
                <a:latin typeface="Calibri" pitchFamily="34" charset="0"/>
              </a:rPr>
              <a:t>2014</a:t>
            </a:r>
            <a:endParaRPr lang="es-ES" sz="1800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5857884" y="1428736"/>
          <a:ext cx="3286116" cy="542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Percepció millora estat de salut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-285784" y="1428736"/>
          <a:ext cx="3286148" cy="542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2928926" y="1643050"/>
          <a:ext cx="3429024" cy="52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3 Marcador de contenido"/>
          <p:cNvGraphicFramePr>
            <a:graphicFrameLocks/>
          </p:cNvGraphicFramePr>
          <p:nvPr/>
        </p:nvGraphicFramePr>
        <p:xfrm>
          <a:off x="5929322" y="1500174"/>
          <a:ext cx="3214678" cy="5357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6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Li agradaria tornar a ser atès a </a:t>
            </a:r>
            <a:r>
              <a:rPr lang="ca-ES" dirty="0" err="1" smtClean="0"/>
              <a:t>l’</a:t>
            </a:r>
            <a:r>
              <a:rPr lang="ca-ES" i="1" dirty="0" err="1" smtClean="0"/>
              <a:t>HOUB</a:t>
            </a:r>
            <a:r>
              <a:rPr lang="ca-ES" dirty="0" smtClean="0"/>
              <a:t>?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857364"/>
          <a:ext cx="3214677" cy="4786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2928926" y="1785926"/>
          <a:ext cx="3143272" cy="5072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3 Marcador de contenido"/>
          <p:cNvGraphicFramePr>
            <a:graphicFrameLocks/>
          </p:cNvGraphicFramePr>
          <p:nvPr/>
        </p:nvGraphicFramePr>
        <p:xfrm>
          <a:off x="6000728" y="1785926"/>
          <a:ext cx="3143272" cy="5072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6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Comentaris i suggeriments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571472" y="1571612"/>
          <a:ext cx="3286148" cy="5143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2928926" y="1571612"/>
          <a:ext cx="5500726" cy="52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6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Comentaris i suggeriments</a:t>
            </a:r>
            <a:endParaRPr lang="es-ES" dirty="0"/>
          </a:p>
        </p:txBody>
      </p:sp>
      <p:graphicFrame>
        <p:nvGraphicFramePr>
          <p:cNvPr id="6" name="3 Marcador de contenido"/>
          <p:cNvGraphicFramePr>
            <a:graphicFrameLocks/>
          </p:cNvGraphicFramePr>
          <p:nvPr/>
        </p:nvGraphicFramePr>
        <p:xfrm>
          <a:off x="928662" y="1571612"/>
          <a:ext cx="6858048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5715008" y="5702874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*</a:t>
            </a:r>
            <a:endParaRPr lang="es-ES" dirty="0"/>
          </a:p>
        </p:txBody>
      </p:sp>
      <p:pic>
        <p:nvPicPr>
          <p:cNvPr id="5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2400" dirty="0" smtClean="0"/>
              <a:t>*Altres observacions</a:t>
            </a:r>
            <a:endParaRPr lang="ca-ES" sz="2400" dirty="0"/>
          </a:p>
        </p:txBody>
      </p:sp>
      <p:sp>
        <p:nvSpPr>
          <p:cNvPr id="4" name="3 Llamada rectangular redondeada"/>
          <p:cNvSpPr/>
          <p:nvPr/>
        </p:nvSpPr>
        <p:spPr>
          <a:xfrm>
            <a:off x="2714612" y="2786058"/>
            <a:ext cx="1428760" cy="1214446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“Poca traça per tractar al pacient. Podria millorar l’organització. Instal·lacions millorables i poca higiene.”</a:t>
            </a:r>
            <a:endParaRPr lang="ca-ES" sz="11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Llamada rectangular redondeada"/>
          <p:cNvSpPr/>
          <p:nvPr/>
        </p:nvSpPr>
        <p:spPr>
          <a:xfrm>
            <a:off x="928662" y="4357694"/>
            <a:ext cx="2357454" cy="571504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“Aspectes a millorar: atenció al pacient, programació i coordinació entre serveis”</a:t>
            </a:r>
            <a:endParaRPr lang="ca-ES" sz="11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7 Llamada rectangular redondeada"/>
          <p:cNvSpPr/>
          <p:nvPr/>
        </p:nvSpPr>
        <p:spPr>
          <a:xfrm>
            <a:off x="642910" y="5072074"/>
            <a:ext cx="1214446" cy="714380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“Mala gestió de dades i falta de comunicació entre centres”</a:t>
            </a:r>
            <a:endParaRPr lang="ca-ES" sz="11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9 Llamada rectangular redondeada"/>
          <p:cNvSpPr/>
          <p:nvPr/>
        </p:nvSpPr>
        <p:spPr>
          <a:xfrm>
            <a:off x="6715140" y="4714884"/>
            <a:ext cx="1643074" cy="714380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</a:t>
            </a:r>
            <a:r>
              <a:rPr lang="es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Me parece que ustedes y nosotros nos merecemos un hospital nuevo</a:t>
            </a:r>
            <a:r>
              <a:rPr lang="ca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”</a:t>
            </a:r>
            <a:endParaRPr lang="ca-ES" sz="11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10 Llamada rectangular redondeada"/>
          <p:cNvSpPr/>
          <p:nvPr/>
        </p:nvSpPr>
        <p:spPr>
          <a:xfrm>
            <a:off x="4286248" y="3500438"/>
            <a:ext cx="1071570" cy="928694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“El material de les ‘dentadures’ són de mala qualitat”</a:t>
            </a:r>
            <a:endParaRPr lang="ca-ES" sz="11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12 Llamada rectangular redondeada"/>
          <p:cNvSpPr/>
          <p:nvPr/>
        </p:nvSpPr>
        <p:spPr>
          <a:xfrm>
            <a:off x="1928794" y="5072074"/>
            <a:ext cx="1357290" cy="785818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“Tractaments molt allargats en el temps.”</a:t>
            </a:r>
            <a:endParaRPr lang="ca-ES" sz="11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14 Llamada rectangular redondeada"/>
          <p:cNvSpPr/>
          <p:nvPr/>
        </p:nvSpPr>
        <p:spPr>
          <a:xfrm>
            <a:off x="4286248" y="2643182"/>
            <a:ext cx="2500330" cy="642942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“Hem hagut de venir 3 </a:t>
            </a:r>
            <a:r>
              <a:rPr lang="ca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vegades </a:t>
            </a:r>
            <a:r>
              <a:rPr lang="ca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per treure un queixal, perquè vam perdre la radiografia.”</a:t>
            </a:r>
            <a:endParaRPr lang="ca-ES" sz="11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16 Llamada rectangular redondeada"/>
          <p:cNvSpPr/>
          <p:nvPr/>
        </p:nvSpPr>
        <p:spPr>
          <a:xfrm>
            <a:off x="142844" y="3643314"/>
            <a:ext cx="2286016" cy="500066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“He hagut de venir 4 cops per només visitar-me’n un.</a:t>
            </a:r>
            <a:endParaRPr lang="ca-ES" sz="11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" name="21 Llamada rectangular redondeada"/>
          <p:cNvSpPr/>
          <p:nvPr/>
        </p:nvSpPr>
        <p:spPr>
          <a:xfrm>
            <a:off x="1285852" y="2643182"/>
            <a:ext cx="1214478" cy="785818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“Auxiliar muy buena”</a:t>
            </a:r>
            <a:endParaRPr lang="es-ES" sz="11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3" name="22 Llamada rectangular redondeada"/>
          <p:cNvSpPr/>
          <p:nvPr/>
        </p:nvSpPr>
        <p:spPr>
          <a:xfrm>
            <a:off x="5572132" y="3429000"/>
            <a:ext cx="1785950" cy="1000132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</a:t>
            </a:r>
            <a:r>
              <a:rPr lang="es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A veces las citas no están programadas y, aunque nos atiendan, deberían </a:t>
            </a:r>
            <a:r>
              <a:rPr lang="es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estarlo.”</a:t>
            </a:r>
            <a:endParaRPr lang="ca-ES" sz="11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4" name="23 Llamada rectangular redondeada"/>
          <p:cNvSpPr/>
          <p:nvPr/>
        </p:nvSpPr>
        <p:spPr>
          <a:xfrm>
            <a:off x="3357554" y="4214818"/>
            <a:ext cx="857256" cy="857256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“La recepció és deficient.</a:t>
            </a:r>
            <a:r>
              <a:rPr lang="es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”</a:t>
            </a:r>
            <a:endParaRPr lang="ca-ES" sz="11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5" name="24 Llamada rectangular redondeada"/>
          <p:cNvSpPr/>
          <p:nvPr/>
        </p:nvSpPr>
        <p:spPr>
          <a:xfrm>
            <a:off x="1928794" y="1928802"/>
            <a:ext cx="4929222" cy="571504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“Atenció i actuació excel·lent per part de l'alumne, òptima per part del </a:t>
            </a:r>
            <a:r>
              <a:rPr lang="ca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coordinador i </a:t>
            </a:r>
            <a:r>
              <a:rPr lang="ca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la resta no van </a:t>
            </a:r>
            <a:r>
              <a:rPr lang="ca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dir </a:t>
            </a:r>
            <a:r>
              <a:rPr lang="ca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ni bon dia. Material oxidat i tisores no tallen. Absència total d'infermeria</a:t>
            </a:r>
            <a:r>
              <a:rPr lang="es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”</a:t>
            </a:r>
            <a:endParaRPr lang="ca-ES" sz="11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6" name="25 Llamada rectangular redondeada"/>
          <p:cNvSpPr/>
          <p:nvPr/>
        </p:nvSpPr>
        <p:spPr>
          <a:xfrm>
            <a:off x="7500958" y="2428868"/>
            <a:ext cx="1071570" cy="1800244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</a:t>
            </a:r>
            <a:r>
              <a:rPr lang="es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La Dra. Acacio es muy buena profesional y como persona es excelente. Sabe llevar al personal de </a:t>
            </a:r>
            <a:r>
              <a:rPr lang="es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e</a:t>
            </a:r>
            <a:r>
              <a:rPr lang="es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nfermería</a:t>
            </a:r>
            <a:r>
              <a:rPr lang="es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.”</a:t>
            </a:r>
            <a:endParaRPr lang="ca-ES" sz="11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26 Llamada rectangular redondeada"/>
          <p:cNvSpPr/>
          <p:nvPr/>
        </p:nvSpPr>
        <p:spPr>
          <a:xfrm>
            <a:off x="4286248" y="4714884"/>
            <a:ext cx="2286016" cy="1000132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“La majoria de tríptics i cartells en català tenen grans deficiències lingüístiques. Ho trobo imperdonable tractant-se d'un servei universitari</a:t>
            </a:r>
            <a:r>
              <a:rPr lang="es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”</a:t>
            </a:r>
            <a:endParaRPr lang="ca-ES" sz="11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29 Llamada rectangular redondeada"/>
          <p:cNvSpPr/>
          <p:nvPr/>
        </p:nvSpPr>
        <p:spPr>
          <a:xfrm>
            <a:off x="2643174" y="5929330"/>
            <a:ext cx="6072230" cy="428628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</a:t>
            </a:r>
            <a:r>
              <a:rPr lang="es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Creo que hay que volver a reorganizar muchas cosas con nuevas directivas, para mejorar los servicios, la espera, la calidad y los precios.”</a:t>
            </a:r>
            <a:endParaRPr lang="ca-ES" sz="11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8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2400" dirty="0" smtClean="0"/>
              <a:t>Altres observacions</a:t>
            </a:r>
            <a:endParaRPr lang="es-ES" sz="2400" dirty="0"/>
          </a:p>
        </p:txBody>
      </p:sp>
      <p:sp>
        <p:nvSpPr>
          <p:cNvPr id="4" name="3 Llamada rectangular redondeada"/>
          <p:cNvSpPr/>
          <p:nvPr/>
        </p:nvSpPr>
        <p:spPr>
          <a:xfrm>
            <a:off x="4929190" y="2857496"/>
            <a:ext cx="1143008" cy="1000132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2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“Faltaria l'entrega d'un informe al final </a:t>
            </a:r>
            <a:r>
              <a:rPr lang="ca-ES" sz="12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del tractament”</a:t>
            </a:r>
            <a:endParaRPr lang="ca-ES" sz="12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4 Llamada rectangular redondeada"/>
          <p:cNvSpPr/>
          <p:nvPr/>
        </p:nvSpPr>
        <p:spPr>
          <a:xfrm>
            <a:off x="928662" y="2357430"/>
            <a:ext cx="3929090" cy="642942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100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“Les úniques deficiències són administratives. S'haurien de poder fer les gestions per internet”</a:t>
            </a:r>
            <a:endParaRPr lang="ca-ES" sz="1100" dirty="0">
              <a:solidFill>
                <a:schemeClr val="accent5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5 Llamada rectangular redondeada"/>
          <p:cNvSpPr/>
          <p:nvPr/>
        </p:nvSpPr>
        <p:spPr>
          <a:xfrm>
            <a:off x="2285984" y="4786322"/>
            <a:ext cx="1571636" cy="571504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2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</a:t>
            </a:r>
            <a:r>
              <a:rPr lang="it-IT" sz="12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Tenir sala d'espera per a </a:t>
            </a:r>
            <a:r>
              <a:rPr lang="it-IT" sz="12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nens</a:t>
            </a:r>
            <a:r>
              <a:rPr lang="ca-ES" sz="12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”</a:t>
            </a:r>
            <a:endParaRPr lang="ca-ES" sz="12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6 Llamada rectangular redondeada"/>
          <p:cNvSpPr/>
          <p:nvPr/>
        </p:nvSpPr>
        <p:spPr>
          <a:xfrm>
            <a:off x="4071934" y="4714884"/>
            <a:ext cx="1785918" cy="1285884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0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“Caldria que la informació </a:t>
            </a:r>
            <a:r>
              <a:rPr lang="ca-ES" sz="10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sobre </a:t>
            </a:r>
            <a:r>
              <a:rPr lang="ca-ES" sz="10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els tractaments </a:t>
            </a:r>
            <a:r>
              <a:rPr lang="ca-ES" sz="10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importants </a:t>
            </a:r>
            <a:r>
              <a:rPr lang="ca-ES" sz="10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els tractessin l’alumne </a:t>
            </a:r>
            <a:r>
              <a:rPr lang="ca-ES" sz="10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i </a:t>
            </a:r>
            <a:r>
              <a:rPr lang="ca-ES" sz="10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el professor junts. </a:t>
            </a:r>
            <a:r>
              <a:rPr lang="ca-ES" sz="10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E</a:t>
            </a:r>
            <a:r>
              <a:rPr lang="ca-ES" sz="10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s </a:t>
            </a:r>
            <a:r>
              <a:rPr lang="ca-ES" sz="10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podrien fer descomptes per </a:t>
            </a:r>
            <a:r>
              <a:rPr lang="ca-ES" sz="10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famílies nombroses </a:t>
            </a:r>
            <a:r>
              <a:rPr lang="ca-ES" sz="10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o cada 5 tractaments, un </a:t>
            </a:r>
            <a:r>
              <a:rPr lang="ca-ES" sz="10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gratuït</a:t>
            </a:r>
            <a:r>
              <a:rPr lang="es-ES" sz="10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”</a:t>
            </a:r>
            <a:endParaRPr lang="ca-ES" sz="10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7 Llamada rectangular redondeada"/>
          <p:cNvSpPr/>
          <p:nvPr/>
        </p:nvSpPr>
        <p:spPr>
          <a:xfrm>
            <a:off x="2928926" y="3929066"/>
            <a:ext cx="2071670" cy="642942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“Els WC podrien millorar, les tanques són deficients i no hi ha penjadors”</a:t>
            </a:r>
            <a:endParaRPr lang="ca-ES" sz="11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8 Llamada rectangular redondeada"/>
          <p:cNvSpPr/>
          <p:nvPr/>
        </p:nvSpPr>
        <p:spPr>
          <a:xfrm>
            <a:off x="6286512" y="3286124"/>
            <a:ext cx="1285884" cy="571504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“Caldria atenció en català i més informació”</a:t>
            </a:r>
            <a:endParaRPr lang="ca-ES" sz="11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9 Llamada rectangular redondeada"/>
          <p:cNvSpPr/>
          <p:nvPr/>
        </p:nvSpPr>
        <p:spPr>
          <a:xfrm>
            <a:off x="2643174" y="3143248"/>
            <a:ext cx="2000264" cy="571504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“Poca </a:t>
            </a:r>
            <a:r>
              <a:rPr lang="ca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continuïtat </a:t>
            </a:r>
            <a:r>
              <a:rPr lang="ca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amb el mateix facultatiu</a:t>
            </a:r>
            <a:r>
              <a:rPr lang="es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”</a:t>
            </a:r>
            <a:endParaRPr lang="ca-ES" sz="11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10 Llamada rectangular redondeada"/>
          <p:cNvSpPr/>
          <p:nvPr/>
        </p:nvSpPr>
        <p:spPr>
          <a:xfrm>
            <a:off x="5143504" y="4214818"/>
            <a:ext cx="2000264" cy="285752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</a:t>
            </a:r>
            <a:r>
              <a:rPr lang="es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Mejorar horario de urgencias</a:t>
            </a:r>
            <a:r>
              <a:rPr lang="ca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”</a:t>
            </a:r>
            <a:endParaRPr lang="ca-ES" sz="11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11 Llamada rectangular redondeada"/>
          <p:cNvSpPr/>
          <p:nvPr/>
        </p:nvSpPr>
        <p:spPr>
          <a:xfrm>
            <a:off x="6000760" y="4786322"/>
            <a:ext cx="1428760" cy="642942"/>
          </a:xfrm>
          <a:prstGeom prst="wedgeRoundRectCallou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“S'haurien de separar els lavabos d'homes i de dones”</a:t>
            </a:r>
            <a:endParaRPr lang="ca-ES" sz="11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12 Llamada rectangular redondeada"/>
          <p:cNvSpPr/>
          <p:nvPr/>
        </p:nvSpPr>
        <p:spPr>
          <a:xfrm>
            <a:off x="1357290" y="3786190"/>
            <a:ext cx="1357322" cy="928694"/>
          </a:xfrm>
          <a:prstGeom prst="wedgeRoundRectCallout">
            <a:avLst/>
          </a:prstGeom>
          <a:solidFill>
            <a:schemeClr val="bg1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“P</a:t>
            </a:r>
            <a:r>
              <a:rPr lang="es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oca información. Falta un responsable que explique bien todos los </a:t>
            </a:r>
            <a:r>
              <a:rPr lang="es-ES" sz="1100" dirty="0" smtClean="0">
                <a:solidFill>
                  <a:srgbClr val="009999"/>
                </a:solidFill>
                <a:latin typeface="Calibri" pitchFamily="34" charset="0"/>
                <a:cs typeface="Calibri" pitchFamily="34" charset="0"/>
              </a:rPr>
              <a:t>pasos”</a:t>
            </a:r>
            <a:endParaRPr lang="ca-ES" sz="1100" dirty="0">
              <a:solidFill>
                <a:srgbClr val="009999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4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2400" dirty="0" smtClean="0"/>
              <a:t>Qui contesta l’enquesta?</a:t>
            </a:r>
            <a:endParaRPr lang="ca-ES" sz="24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42844" y="2214554"/>
          <a:ext cx="2928958" cy="3500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2928926" y="2214554"/>
          <a:ext cx="3357586" cy="3500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3 Marcador de contenido"/>
          <p:cNvGraphicFramePr>
            <a:graphicFrameLocks/>
          </p:cNvGraphicFramePr>
          <p:nvPr/>
        </p:nvGraphicFramePr>
        <p:xfrm>
          <a:off x="5786446" y="2143116"/>
          <a:ext cx="3357554" cy="3643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6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z="2400" dirty="0" smtClean="0"/>
              <a:t>Grups d’edat dels qui contesten</a:t>
            </a:r>
            <a:endParaRPr lang="ca-ES" sz="2400" dirty="0"/>
          </a:p>
        </p:txBody>
      </p:sp>
      <p:graphicFrame>
        <p:nvGraphicFramePr>
          <p:cNvPr id="4" name="3 Gráfico"/>
          <p:cNvGraphicFramePr/>
          <p:nvPr/>
        </p:nvGraphicFramePr>
        <p:xfrm>
          <a:off x="-214346" y="1643050"/>
          <a:ext cx="3071834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4 Gráfico"/>
          <p:cNvGraphicFramePr/>
          <p:nvPr/>
        </p:nvGraphicFramePr>
        <p:xfrm>
          <a:off x="2928926" y="1714488"/>
          <a:ext cx="3071834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1 CuadroTexto"/>
          <p:cNvSpPr txBox="1"/>
          <p:nvPr/>
        </p:nvSpPr>
        <p:spPr>
          <a:xfrm>
            <a:off x="1000100" y="2285992"/>
            <a:ext cx="1571650" cy="428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 b="1" dirty="0" smtClean="0">
                <a:latin typeface="Calibri" pitchFamily="34" charset="0"/>
              </a:rPr>
              <a:t>2014</a:t>
            </a:r>
            <a:endParaRPr lang="es-ES" sz="1800" b="1" dirty="0">
              <a:latin typeface="Calibri" pitchFamily="34" charset="0"/>
            </a:endParaRPr>
          </a:p>
        </p:txBody>
      </p:sp>
      <p:graphicFrame>
        <p:nvGraphicFramePr>
          <p:cNvPr id="8" name="7 Gráfico"/>
          <p:cNvGraphicFramePr/>
          <p:nvPr/>
        </p:nvGraphicFramePr>
        <p:xfrm>
          <a:off x="6000760" y="1714488"/>
          <a:ext cx="3143240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Gènere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643050"/>
          <a:ext cx="3214678" cy="5072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3214678" y="1571612"/>
          <a:ext cx="2928958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1 CuadroTexto"/>
          <p:cNvSpPr txBox="1"/>
          <p:nvPr/>
        </p:nvSpPr>
        <p:spPr>
          <a:xfrm>
            <a:off x="500034" y="2571744"/>
            <a:ext cx="1571650" cy="428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800" b="1" dirty="0" smtClean="0">
                <a:latin typeface="Calibri" pitchFamily="34" charset="0"/>
              </a:rPr>
              <a:t>2014</a:t>
            </a:r>
            <a:endParaRPr lang="es-ES" sz="1800" b="1" dirty="0">
              <a:latin typeface="Calibri" pitchFamily="34" charset="0"/>
            </a:endParaRPr>
          </a:p>
        </p:txBody>
      </p:sp>
      <p:graphicFrame>
        <p:nvGraphicFramePr>
          <p:cNvPr id="7" name="3 Marcador de contenido"/>
          <p:cNvGraphicFramePr>
            <a:graphicFrameLocks/>
          </p:cNvGraphicFramePr>
          <p:nvPr/>
        </p:nvGraphicFramePr>
        <p:xfrm>
          <a:off x="6000760" y="1571612"/>
          <a:ext cx="2928958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8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031862"/>
            <a:ext cx="9144000" cy="539750"/>
          </a:xfrm>
        </p:spPr>
        <p:txBody>
          <a:bodyPr/>
          <a:lstStyle/>
          <a:p>
            <a:r>
              <a:rPr lang="ca-ES" dirty="0" smtClean="0"/>
              <a:t>Serveis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714612" y="1785926"/>
          <a:ext cx="3571900" cy="4891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88"/>
                <a:gridCol w="1714512"/>
              </a:tblGrid>
              <a:tr h="268810">
                <a:tc>
                  <a:txBody>
                    <a:bodyPr/>
                    <a:lstStyle/>
                    <a:p>
                      <a:pPr algn="ctr"/>
                      <a:r>
                        <a:rPr lang="ca-ES" sz="1400" noProof="0" dirty="0" smtClean="0">
                          <a:latin typeface="Calibri" pitchFamily="34" charset="0"/>
                          <a:cs typeface="Calibri" pitchFamily="34" charset="0"/>
                        </a:rPr>
                        <a:t>Servei</a:t>
                      </a:r>
                      <a:endParaRPr lang="ca-ES" sz="14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a-ES" sz="1400" noProof="0" dirty="0" smtClean="0">
                          <a:latin typeface="Calibri" pitchFamily="34" charset="0"/>
                          <a:cs typeface="Calibri" pitchFamily="34" charset="0"/>
                        </a:rPr>
                        <a:t>Número de pacients</a:t>
                      </a:r>
                      <a:endParaRPr lang="ca-ES" sz="14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36224">
                <a:tc>
                  <a:txBody>
                    <a:bodyPr/>
                    <a:lstStyle/>
                    <a:p>
                      <a:r>
                        <a:rPr lang="ca-ES" sz="1100" noProof="0" dirty="0" smtClean="0">
                          <a:latin typeface="Calibri" pitchFamily="34" charset="0"/>
                          <a:cs typeface="Calibri" pitchFamily="34" charset="0"/>
                        </a:rPr>
                        <a:t>Cirurgia</a:t>
                      </a:r>
                      <a:endParaRPr lang="ca-ES" sz="11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100" noProof="0" dirty="0" smtClean="0">
                          <a:latin typeface="Calibri" pitchFamily="34" charset="0"/>
                          <a:cs typeface="Calibri" pitchFamily="34" charset="0"/>
                        </a:rPr>
                        <a:t>52</a:t>
                      </a:r>
                    </a:p>
                  </a:txBody>
                  <a:tcPr/>
                </a:tc>
              </a:tr>
              <a:tr h="145738">
                <a:tc>
                  <a:txBody>
                    <a:bodyPr/>
                    <a:lstStyle/>
                    <a:p>
                      <a:r>
                        <a:rPr lang="ca-ES" sz="1100" noProof="0" dirty="0" smtClean="0">
                          <a:latin typeface="Calibri" pitchFamily="34" charset="0"/>
                          <a:cs typeface="Calibri" pitchFamily="34" charset="0"/>
                        </a:rPr>
                        <a:t>Endodòncia clínica</a:t>
                      </a:r>
                      <a:endParaRPr lang="ca-ES" sz="11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100" noProof="0" dirty="0" smtClean="0"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ca-ES" sz="11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68810">
                <a:tc>
                  <a:txBody>
                    <a:bodyPr/>
                    <a:lstStyle/>
                    <a:p>
                      <a:r>
                        <a:rPr lang="ca-ES" sz="1100" noProof="0" dirty="0" err="1" smtClean="0">
                          <a:latin typeface="Calibri" pitchFamily="34" charset="0"/>
                          <a:cs typeface="Calibri" pitchFamily="34" charset="0"/>
                        </a:rPr>
                        <a:t>Gerodontologia</a:t>
                      </a:r>
                      <a:endParaRPr lang="ca-ES" sz="11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100" noProof="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ca-ES" sz="11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68810">
                <a:tc>
                  <a:txBody>
                    <a:bodyPr/>
                    <a:lstStyle/>
                    <a:p>
                      <a:r>
                        <a:rPr lang="ca-ES" sz="1100" noProof="0" smtClean="0">
                          <a:latin typeface="Calibri" pitchFamily="34" charset="0"/>
                          <a:cs typeface="Calibri" pitchFamily="34" charset="0"/>
                        </a:rPr>
                        <a:t>Higienistes</a:t>
                      </a:r>
                      <a:endParaRPr lang="ca-ES" sz="11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100" noProof="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r>
                        <a:rPr lang="ca-ES" sz="1100" noProof="0" dirty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ca-ES" sz="1100" noProof="0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68810">
                <a:tc>
                  <a:txBody>
                    <a:bodyPr/>
                    <a:lstStyle/>
                    <a:p>
                      <a:r>
                        <a:rPr lang="ca-ES" sz="1100" noProof="0" smtClean="0">
                          <a:latin typeface="Calibri" pitchFamily="34" charset="0"/>
                          <a:cs typeface="Calibri" pitchFamily="34" charset="0"/>
                        </a:rPr>
                        <a:t>Integrada d’adults</a:t>
                      </a:r>
                      <a:endParaRPr lang="ca-ES" sz="11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100" noProof="0" dirty="0" smtClean="0">
                          <a:latin typeface="Calibri" pitchFamily="34" charset="0"/>
                          <a:cs typeface="Calibri" pitchFamily="34" charset="0"/>
                        </a:rPr>
                        <a:t>15</a:t>
                      </a:r>
                      <a:endParaRPr lang="ca-ES" sz="11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68810">
                <a:tc>
                  <a:txBody>
                    <a:bodyPr/>
                    <a:lstStyle/>
                    <a:p>
                      <a:r>
                        <a:rPr lang="ca-ES" sz="1100" noProof="0" smtClean="0">
                          <a:latin typeface="Calibri" pitchFamily="34" charset="0"/>
                          <a:cs typeface="Calibri" pitchFamily="34" charset="0"/>
                        </a:rPr>
                        <a:t>Odontopediatria</a:t>
                      </a:r>
                      <a:endParaRPr lang="ca-ES" sz="11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100" noProof="0" dirty="0" smtClean="0"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ca-ES" sz="11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68810">
                <a:tc>
                  <a:txBody>
                    <a:bodyPr/>
                    <a:lstStyle/>
                    <a:p>
                      <a:r>
                        <a:rPr lang="ca-ES" sz="1100" noProof="0" dirty="0" smtClean="0">
                          <a:latin typeface="Calibri" pitchFamily="34" charset="0"/>
                          <a:cs typeface="Calibri" pitchFamily="34" charset="0"/>
                        </a:rPr>
                        <a:t>Ortodòncia</a:t>
                      </a:r>
                      <a:endParaRPr lang="ca-ES" sz="11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100" noProof="0" dirty="0" smtClean="0">
                          <a:latin typeface="Calibri" pitchFamily="34" charset="0"/>
                          <a:cs typeface="Calibri" pitchFamily="34" charset="0"/>
                        </a:rPr>
                        <a:t>34</a:t>
                      </a:r>
                      <a:endParaRPr lang="ca-ES" sz="11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68810">
                <a:tc>
                  <a:txBody>
                    <a:bodyPr/>
                    <a:lstStyle/>
                    <a:p>
                      <a:r>
                        <a:rPr lang="ca-ES" sz="1100" noProof="0" dirty="0" smtClean="0">
                          <a:latin typeface="Calibri" pitchFamily="34" charset="0"/>
                          <a:cs typeface="Calibri" pitchFamily="34" charset="0"/>
                        </a:rPr>
                        <a:t>UPPA</a:t>
                      </a:r>
                      <a:endParaRPr lang="ca-ES" sz="11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100" noProof="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ca-ES" sz="11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68810">
                <a:tc>
                  <a:txBody>
                    <a:bodyPr/>
                    <a:lstStyle/>
                    <a:p>
                      <a:r>
                        <a:rPr lang="ca-ES" sz="1100" noProof="0" dirty="0" err="1" smtClean="0">
                          <a:latin typeface="Calibri" pitchFamily="34" charset="0"/>
                          <a:cs typeface="Calibri" pitchFamily="34" charset="0"/>
                        </a:rPr>
                        <a:t>Periodòncia</a:t>
                      </a:r>
                      <a:r>
                        <a:rPr lang="ca-ES" sz="1100" noProof="0" dirty="0" smtClean="0">
                          <a:latin typeface="Calibri" pitchFamily="34" charset="0"/>
                          <a:cs typeface="Calibri" pitchFamily="34" charset="0"/>
                        </a:rPr>
                        <a:t> postgrau</a:t>
                      </a:r>
                      <a:endParaRPr lang="ca-ES" sz="11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100" noProof="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ca-ES" sz="11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68810">
                <a:tc>
                  <a:txBody>
                    <a:bodyPr/>
                    <a:lstStyle/>
                    <a:p>
                      <a:r>
                        <a:rPr lang="ca-ES" sz="1100" noProof="0" dirty="0" err="1" smtClean="0">
                          <a:latin typeface="Calibri" pitchFamily="34" charset="0"/>
                          <a:cs typeface="Calibri" pitchFamily="34" charset="0"/>
                        </a:rPr>
                        <a:t>Periodòncia</a:t>
                      </a:r>
                      <a:r>
                        <a:rPr lang="ca-ES" sz="1100" baseline="0" noProof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ca-ES" sz="1100" baseline="0" noProof="0" dirty="0" err="1" smtClean="0">
                          <a:latin typeface="Calibri" pitchFamily="34" charset="0"/>
                          <a:cs typeface="Calibri" pitchFamily="34" charset="0"/>
                        </a:rPr>
                        <a:t>pregrau</a:t>
                      </a:r>
                      <a:endParaRPr lang="ca-ES" sz="11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100" noProof="0" dirty="0" smtClean="0"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ca-ES" sz="11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68810">
                <a:tc>
                  <a:txBody>
                    <a:bodyPr/>
                    <a:lstStyle/>
                    <a:p>
                      <a:r>
                        <a:rPr lang="ca-ES" sz="1100" noProof="0" smtClean="0">
                          <a:latin typeface="Calibri" pitchFamily="34" charset="0"/>
                          <a:cs typeface="Calibri" pitchFamily="34" charset="0"/>
                        </a:rPr>
                        <a:t>PTD</a:t>
                      </a:r>
                      <a:endParaRPr lang="ca-ES" sz="1100" noProof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100" noProof="0" dirty="0" smtClean="0"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ca-ES" sz="11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68810">
                <a:tc>
                  <a:txBody>
                    <a:bodyPr/>
                    <a:lstStyle/>
                    <a:p>
                      <a:r>
                        <a:rPr lang="ca-ES" sz="1100" noProof="0" dirty="0" smtClean="0">
                          <a:latin typeface="Calibri" pitchFamily="34" charset="0"/>
                          <a:cs typeface="Calibri" pitchFamily="34" charset="0"/>
                        </a:rPr>
                        <a:t>Rehabilitació i pròtesis dental</a:t>
                      </a:r>
                      <a:endParaRPr lang="ca-ES" sz="11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100" noProof="0" dirty="0" smtClean="0"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ca-ES" sz="11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68810">
                <a:tc>
                  <a:txBody>
                    <a:bodyPr/>
                    <a:lstStyle/>
                    <a:p>
                      <a:r>
                        <a:rPr lang="ca-ES" sz="1100" noProof="0" dirty="0" smtClean="0">
                          <a:latin typeface="Calibri" pitchFamily="34" charset="0"/>
                          <a:cs typeface="Calibri" pitchFamily="34" charset="0"/>
                        </a:rPr>
                        <a:t>ATM</a:t>
                      </a:r>
                      <a:endParaRPr lang="ca-ES" sz="11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100" noProof="0" dirty="0" smtClean="0"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ca-ES" sz="11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68810">
                <a:tc>
                  <a:txBody>
                    <a:bodyPr/>
                    <a:lstStyle/>
                    <a:p>
                      <a:r>
                        <a:rPr lang="ca-ES" sz="1100" noProof="0" dirty="0" smtClean="0">
                          <a:latin typeface="Calibri" pitchFamily="34" charset="0"/>
                          <a:cs typeface="Calibri" pitchFamily="34" charset="0"/>
                        </a:rPr>
                        <a:t>Estètica</a:t>
                      </a:r>
                      <a:endParaRPr lang="ca-ES" sz="11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100" noProof="0" dirty="0" smtClean="0"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ca-ES" sz="11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68810">
                <a:tc>
                  <a:txBody>
                    <a:bodyPr/>
                    <a:lstStyle/>
                    <a:p>
                      <a:r>
                        <a:rPr lang="ca-ES" sz="1100" noProof="0" dirty="0" smtClean="0">
                          <a:latin typeface="Calibri" pitchFamily="34" charset="0"/>
                          <a:cs typeface="Calibri" pitchFamily="34" charset="0"/>
                        </a:rPr>
                        <a:t>Radiologia</a:t>
                      </a:r>
                      <a:endParaRPr lang="ca-ES" sz="11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100" noProof="0" dirty="0" smtClean="0"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ca-ES" sz="11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68810">
                <a:tc>
                  <a:txBody>
                    <a:bodyPr/>
                    <a:lstStyle/>
                    <a:p>
                      <a:r>
                        <a:rPr lang="ca-ES" sz="1100" noProof="0" dirty="0" err="1" smtClean="0">
                          <a:latin typeface="Calibri" pitchFamily="34" charset="0"/>
                          <a:cs typeface="Calibri" pitchFamily="34" charset="0"/>
                        </a:rPr>
                        <a:t>Ns</a:t>
                      </a:r>
                      <a:r>
                        <a:rPr lang="ca-ES" sz="1100" noProof="0" dirty="0" smtClean="0">
                          <a:latin typeface="Calibri" pitchFamily="34" charset="0"/>
                          <a:cs typeface="Calibri" pitchFamily="34" charset="0"/>
                        </a:rPr>
                        <a:t>/</a:t>
                      </a:r>
                      <a:r>
                        <a:rPr lang="ca-ES" sz="1100" noProof="0" dirty="0" err="1" smtClean="0">
                          <a:latin typeface="Calibri" pitchFamily="34" charset="0"/>
                          <a:cs typeface="Calibri" pitchFamily="34" charset="0"/>
                        </a:rPr>
                        <a:t>Nc</a:t>
                      </a:r>
                      <a:endParaRPr lang="ca-ES" sz="11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100" noProof="0" dirty="0" smtClean="0">
                          <a:latin typeface="Calibri" pitchFamily="34" charset="0"/>
                          <a:cs typeface="Calibri" pitchFamily="34" charset="0"/>
                        </a:rPr>
                        <a:t>208</a:t>
                      </a:r>
                      <a:endParaRPr lang="ca-ES" sz="1100" noProof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268810">
                <a:tc>
                  <a:txBody>
                    <a:bodyPr/>
                    <a:lstStyle/>
                    <a:p>
                      <a:pPr algn="ctr"/>
                      <a:r>
                        <a:rPr lang="ca-ES" sz="1400" b="1" noProof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TOTAL</a:t>
                      </a:r>
                      <a:endParaRPr lang="ca-ES" sz="1400" b="1" noProof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400" b="1" noProof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378</a:t>
                      </a:r>
                      <a:endParaRPr lang="ca-ES" sz="1400" b="1" noProof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Com ens ha conegut?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-357222" y="1643050"/>
          <a:ext cx="3500462" cy="4929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2928926" y="1571612"/>
          <a:ext cx="3071834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1 CuadroTexto"/>
          <p:cNvSpPr txBox="1"/>
          <p:nvPr/>
        </p:nvSpPr>
        <p:spPr>
          <a:xfrm>
            <a:off x="785786" y="2500306"/>
            <a:ext cx="1571650" cy="428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800" b="1" dirty="0" smtClean="0">
                <a:latin typeface="Calibri" pitchFamily="34" charset="0"/>
              </a:rPr>
              <a:t>2014</a:t>
            </a:r>
            <a:endParaRPr lang="es-ES" sz="1800" b="1" dirty="0">
              <a:latin typeface="Calibri" pitchFamily="34" charset="0"/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/>
        </p:nvGraphicFramePr>
        <p:xfrm>
          <a:off x="5929322" y="1571612"/>
          <a:ext cx="3071834" cy="52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Accessibilitat telefònica</a:t>
            </a:r>
            <a:endParaRPr lang="ca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785926"/>
          <a:ext cx="2928926" cy="52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3143240" y="1857364"/>
          <a:ext cx="2857520" cy="5000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3 Marcador de contenido"/>
          <p:cNvGraphicFramePr>
            <a:graphicFrameLocks/>
          </p:cNvGraphicFramePr>
          <p:nvPr/>
        </p:nvGraphicFramePr>
        <p:xfrm>
          <a:off x="6143636" y="1857364"/>
          <a:ext cx="2857520" cy="5000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6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052512"/>
            <a:ext cx="9144000" cy="590538"/>
          </a:xfrm>
        </p:spPr>
        <p:txBody>
          <a:bodyPr/>
          <a:lstStyle/>
          <a:p>
            <a:r>
              <a:rPr lang="ca-ES" sz="2600" dirty="0" smtClean="0"/>
              <a:t>Agilitat en la gestió dels tràmits administratius</a:t>
            </a:r>
            <a:endParaRPr lang="ca-ES" sz="26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0" y="1928802"/>
          <a:ext cx="3143240" cy="4357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3 Marcador de contenido"/>
          <p:cNvGraphicFramePr>
            <a:graphicFrameLocks/>
          </p:cNvGraphicFramePr>
          <p:nvPr/>
        </p:nvGraphicFramePr>
        <p:xfrm>
          <a:off x="2857488" y="1643050"/>
          <a:ext cx="3143240" cy="5143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1 CuadroTexto"/>
          <p:cNvSpPr txBox="1"/>
          <p:nvPr/>
        </p:nvSpPr>
        <p:spPr>
          <a:xfrm>
            <a:off x="642910" y="2571744"/>
            <a:ext cx="1571650" cy="428606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800" b="1" dirty="0" smtClean="0">
                <a:latin typeface="Calibri" pitchFamily="34" charset="0"/>
              </a:rPr>
              <a:t>2014</a:t>
            </a:r>
            <a:endParaRPr lang="es-ES" sz="1800" b="1" dirty="0">
              <a:latin typeface="Calibri" pitchFamily="34" charset="0"/>
            </a:endParaRPr>
          </a:p>
        </p:txBody>
      </p:sp>
      <p:graphicFrame>
        <p:nvGraphicFramePr>
          <p:cNvPr id="7" name="3 Marcador de contenido"/>
          <p:cNvGraphicFramePr>
            <a:graphicFrameLocks/>
          </p:cNvGraphicFramePr>
          <p:nvPr/>
        </p:nvGraphicFramePr>
        <p:xfrm>
          <a:off x="5857884" y="1714488"/>
          <a:ext cx="3143240" cy="5143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8" name="Picture 2" descr="C:\Users\marta.FJF\Desktop\ús freqüent\logo ub 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154066"/>
            <a:ext cx="2571768" cy="7746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6346</TotalTime>
  <Words>969</Words>
  <Application>Microsoft Office PowerPoint</Application>
  <PresentationFormat>Presentación en pantalla (4:3)</PresentationFormat>
  <Paragraphs>317</Paragraphs>
  <Slides>28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29" baseType="lpstr">
      <vt:lpstr>Diseño predeterminado</vt:lpstr>
      <vt:lpstr>Resultat enquestes HOUB Abril – Maig 2016</vt:lpstr>
      <vt:lpstr>Pla d’enquestes HOUB</vt:lpstr>
      <vt:lpstr>Qui contesta l’enquesta?</vt:lpstr>
      <vt:lpstr>Grups d’edat dels qui contesten</vt:lpstr>
      <vt:lpstr>Gènere</vt:lpstr>
      <vt:lpstr>Serveis</vt:lpstr>
      <vt:lpstr>Com ens ha conegut?</vt:lpstr>
      <vt:lpstr>Accessibilitat telefònica</vt:lpstr>
      <vt:lpstr>Agilitat en la gestió dels tràmits administratius</vt:lpstr>
      <vt:lpstr>Temps d’espera per ser atès</vt:lpstr>
      <vt:lpstr>Informació verbal i escrita</vt:lpstr>
      <vt:lpstr>Sap el nom del facultatiu que l’ha atès?</vt:lpstr>
      <vt:lpstr>Sap el nom del professional d’infermeria que l’ha atès?</vt:lpstr>
      <vt:lpstr>Tracte rebut</vt:lpstr>
      <vt:lpstr>La informació sobre el procés</vt:lpstr>
      <vt:lpstr>Han sigut entenedores les explicacions?</vt:lpstr>
      <vt:lpstr>Assistència odontològica rebuda</vt:lpstr>
      <vt:lpstr>Com s’han respectat els drets de pacient?</vt:lpstr>
      <vt:lpstr>El respecte a la intimitat i confidencialitat</vt:lpstr>
      <vt:lpstr>Comoditat de la sala d’espera</vt:lpstr>
      <vt:lpstr>Neteja del centre</vt:lpstr>
      <vt:lpstr>Valoració global HOUB</vt:lpstr>
      <vt:lpstr>Percepció millora estat de salut</vt:lpstr>
      <vt:lpstr>Li agradaria tornar a ser atès a l’HOUB?</vt:lpstr>
      <vt:lpstr>Comentaris i suggeriments</vt:lpstr>
      <vt:lpstr>Comentaris i suggeriments</vt:lpstr>
      <vt:lpstr>*Altres observacions</vt:lpstr>
      <vt:lpstr>Altres observacions</vt:lpstr>
    </vt:vector>
  </TitlesOfParts>
  <Company>Hospital de Santa Maria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AAA</dc:creator>
  <cp:lastModifiedBy>marta</cp:lastModifiedBy>
  <cp:revision>704</cp:revision>
  <dcterms:created xsi:type="dcterms:W3CDTF">2010-07-26T07:53:39Z</dcterms:created>
  <dcterms:modified xsi:type="dcterms:W3CDTF">2016-06-10T08:29:56Z</dcterms:modified>
</cp:coreProperties>
</file>