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drawings/drawing28.xml" ContentType="application/vnd.openxmlformats-officedocument.drawingml.chartshapes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drawings/drawing20.xml" ContentType="application/vnd.openxmlformats-officedocument.drawingml.chartshapes+xml"/>
  <Override PartName="/ppt/drawings/drawing3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drawings/drawing29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ppt/charts/chart32.xml" ContentType="application/vnd.openxmlformats-officedocument.drawingml.chart+xml"/>
  <Override PartName="/ppt/drawings/drawing27.xml" ContentType="application/vnd.openxmlformats-officedocument.drawingml.chartshapes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hart30.xml" ContentType="application/vnd.openxmlformats-officedocument.drawingml.chart+xml"/>
  <Override PartName="/ppt/drawings/drawing25.xml" ContentType="application/vnd.openxmlformats-officedocument.drawingml.chartshapes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rawings/drawing23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drawings/drawing30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drawings/drawing19.xml" ContentType="application/vnd.openxmlformats-officedocument.drawingml.chartshapes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drawings/drawing26.xml" ContentType="application/vnd.openxmlformats-officedocument.drawingml.chartshapes+xml"/>
  <Override PartName="/ppt/charts/chart40.xml" ContentType="application/vnd.openxmlformats-officedocument.drawingml.chart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32" r:id="rId2"/>
    <p:sldId id="501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502" r:id="rId26"/>
    <p:sldId id="503" r:id="rId27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FF"/>
    <a:srgbClr val="009999"/>
    <a:srgbClr val="FF3300"/>
    <a:srgbClr val="CCECFF"/>
    <a:srgbClr val="996633"/>
    <a:srgbClr val="CC00FF"/>
    <a:srgbClr val="00E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23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package" Target="../embeddings/Hoja_de_c_lculo_de_Microsoft_Office_Excel42.xlsx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package" Target="../embeddings/Hoja_de_c_lculo_de_Microsoft_Office_Excel43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1.xml"/><Relationship Id="rId1" Type="http://schemas.openxmlformats.org/officeDocument/2006/relationships/package" Target="../embeddings/Hoja_de_c_lculo_de_Microsoft_Office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286840803680612"/>
          <c:y val="0.28828250285884516"/>
          <c:w val="0.45237408662056638"/>
          <c:h val="0.4100077307205641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1376671612680455E-2"/>
                  <c:y val="-0.10401456149729002"/>
                </c:manualLayout>
              </c:layout>
              <c:showPercent val="1"/>
            </c:dLbl>
            <c:dLbl>
              <c:idx val="2"/>
              <c:layout>
                <c:manualLayout>
                  <c:x val="2.9780485642561843E-2"/>
                  <c:y val="5.965320867194001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232</c:v>
                </c:pt>
                <c:pt idx="1">
                  <c:v>123</c:v>
                </c:pt>
                <c:pt idx="2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881"/>
          <c:y val="0.15478044530551904"/>
          <c:w val="0.28194774956372426"/>
          <c:h val="0.6590919728126033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1067141532460262E-2"/>
          <c:y val="0.21061772234652471"/>
          <c:w val="0.53969478730723752"/>
          <c:h val="0.4813483232785795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60</c:v>
                </c:pt>
                <c:pt idx="1">
                  <c:v>116</c:v>
                </c:pt>
                <c:pt idx="2">
                  <c:v>72</c:v>
                </c:pt>
                <c:pt idx="3">
                  <c:v>43</c:v>
                </c:pt>
                <c:pt idx="4">
                  <c:v>59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11868647541"/>
          <c:y val="0.14985544004715542"/>
          <c:w val="0.32234180276354701"/>
          <c:h val="0.5959685516840604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56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2345474180562813E-2"/>
                  <c:y val="7.3882144572183672E-2"/>
                </c:manualLayout>
              </c:layout>
              <c:showPercent val="1"/>
            </c:dLbl>
            <c:dLbl>
              <c:idx val="1"/>
              <c:layout>
                <c:manualLayout>
                  <c:x val="-8.9082370781190037E-2"/>
                  <c:y val="-3.1379944924761656E-2"/>
                </c:manualLayout>
              </c:layout>
              <c:showPercent val="1"/>
            </c:dLbl>
            <c:dLbl>
              <c:idx val="2"/>
              <c:layout>
                <c:manualLayout>
                  <c:x val="0.10150318311140362"/>
                  <c:y val="-4.5365917507248221E-2"/>
                </c:manualLayout>
              </c:layout>
              <c:showPercent val="1"/>
            </c:dLbl>
            <c:dLbl>
              <c:idx val="3"/>
              <c:layout>
                <c:manualLayout>
                  <c:x val="9.049321130526615E-2"/>
                  <c:y val="4.0011486166591378E-2"/>
                </c:manualLayout>
              </c:layout>
              <c:showPercent val="1"/>
            </c:dLbl>
            <c:dLbl>
              <c:idx val="4"/>
              <c:layout>
                <c:manualLayout>
                  <c:x val="5.1570489475377457E-2"/>
                  <c:y val="5.4821071025827735E-2"/>
                </c:manualLayout>
              </c:layout>
              <c:showPercent val="1"/>
            </c:dLbl>
            <c:dLbl>
              <c:idx val="5"/>
              <c:layout>
                <c:manualLayout>
                  <c:x val="2.7528601188796069E-2"/>
                  <c:y val="6.452637430651113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52</c:v>
                </c:pt>
                <c:pt idx="1">
                  <c:v>151</c:v>
                </c:pt>
                <c:pt idx="2">
                  <c:v>86</c:v>
                </c:pt>
                <c:pt idx="3">
                  <c:v>39</c:v>
                </c:pt>
                <c:pt idx="4">
                  <c:v>25</c:v>
                </c:pt>
                <c:pt idx="5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027011343593569"/>
          <c:y val="0.22155348330090421"/>
          <c:w val="0.30087481084075962"/>
          <c:h val="0.5834249050065392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7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2345474180562813E-2"/>
                  <c:y val="7.3882144572183672E-2"/>
                </c:manualLayout>
              </c:layout>
              <c:showPercent val="1"/>
            </c:dLbl>
            <c:dLbl>
              <c:idx val="1"/>
              <c:layout>
                <c:manualLayout>
                  <c:x val="-7.8307996677771913E-2"/>
                  <c:y val="-7.3355131668789736E-2"/>
                </c:manualLayout>
              </c:layout>
              <c:showPercent val="1"/>
            </c:dLbl>
            <c:dLbl>
              <c:idx val="2"/>
              <c:layout>
                <c:manualLayout>
                  <c:x val="0.10150318311140362"/>
                  <c:y val="-4.5365917507248256E-2"/>
                </c:manualLayout>
              </c:layout>
              <c:showPercent val="1"/>
            </c:dLbl>
            <c:dLbl>
              <c:idx val="3"/>
              <c:layout>
                <c:manualLayout>
                  <c:x val="7.7025256908512321E-2"/>
                  <c:y val="5.4826352111164496E-2"/>
                </c:manualLayout>
              </c:layout>
              <c:showPercent val="1"/>
            </c:dLbl>
            <c:dLbl>
              <c:idx val="4"/>
              <c:layout>
                <c:manualLayout>
                  <c:x val="5.1570489475377457E-2"/>
                  <c:y val="5.4821071025827769E-2"/>
                </c:manualLayout>
              </c:layout>
              <c:showPercent val="1"/>
            </c:dLbl>
            <c:dLbl>
              <c:idx val="5"/>
              <c:layout>
                <c:manualLayout>
                  <c:x val="5.9799682199525575E-3"/>
                  <c:y val="1.020547828021013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70</c:v>
                </c:pt>
                <c:pt idx="1">
                  <c:v>153</c:v>
                </c:pt>
                <c:pt idx="2">
                  <c:v>87</c:v>
                </c:pt>
                <c:pt idx="3">
                  <c:v>32</c:v>
                </c:pt>
                <c:pt idx="4">
                  <c:v>20</c:v>
                </c:pt>
                <c:pt idx="5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912520032204239"/>
          <c:y val="0.24871391376164773"/>
          <c:w val="0.3008748108407599"/>
          <c:h val="0.54144969429448386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24"/>
          <c:w val="0.45479438990476145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9160198486662166E-2"/>
                  <c:y val="5.6697124766475752E-2"/>
                </c:manualLayout>
              </c:layout>
              <c:showPercent val="1"/>
            </c:dLbl>
            <c:dLbl>
              <c:idx val="1"/>
              <c:layout>
                <c:manualLayout>
                  <c:x val="-9.8005546699425627E-2"/>
                  <c:y val="-1.1218056639051087E-2"/>
                </c:manualLayout>
              </c:layout>
              <c:showPercent val="1"/>
            </c:dLbl>
            <c:dLbl>
              <c:idx val="2"/>
              <c:layout>
                <c:manualLayout>
                  <c:x val="5.1972734807872026E-2"/>
                  <c:y val="-6.7148684508212431E-2"/>
                </c:manualLayout>
              </c:layout>
              <c:showPercent val="1"/>
            </c:dLbl>
            <c:dLbl>
              <c:idx val="3"/>
              <c:layout>
                <c:manualLayout>
                  <c:x val="0.11342482813970081"/>
                  <c:y val="-6.726331854566869E-3"/>
                </c:manualLayout>
              </c:layout>
              <c:showPercent val="1"/>
            </c:dLbl>
            <c:dLbl>
              <c:idx val="4"/>
              <c:layout>
                <c:manualLayout>
                  <c:x val="6.7774422911652393E-2"/>
                  <c:y val="5.7799011347634877E-2"/>
                </c:manualLayout>
              </c:layout>
              <c:showPercent val="1"/>
            </c:dLbl>
            <c:dLbl>
              <c:idx val="5"/>
              <c:layout>
                <c:manualLayout>
                  <c:x val="1.8162089522608865E-2"/>
                  <c:y val="5.650096058026765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48</c:v>
                </c:pt>
                <c:pt idx="1">
                  <c:v>107</c:v>
                </c:pt>
                <c:pt idx="2">
                  <c:v>95</c:v>
                </c:pt>
                <c:pt idx="3">
                  <c:v>67</c:v>
                </c:pt>
                <c:pt idx="4">
                  <c:v>40</c:v>
                </c:pt>
                <c:pt idx="5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05307286979"/>
          <c:y val="0.20318788556572118"/>
          <c:w val="0.26876443834365982"/>
          <c:h val="0.5869192726678406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27"/>
          <c:w val="0.45479438990476156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9160198486662166E-2"/>
                  <c:y val="5.6697124766475752E-2"/>
                </c:manualLayout>
              </c:layout>
              <c:showPercent val="1"/>
            </c:dLbl>
            <c:dLbl>
              <c:idx val="1"/>
              <c:layout>
                <c:manualLayout>
                  <c:x val="-9.8005546699425669E-2"/>
                  <c:y val="-1.1218056639051087E-2"/>
                </c:manualLayout>
              </c:layout>
              <c:showPercent val="1"/>
            </c:dLbl>
            <c:dLbl>
              <c:idx val="2"/>
              <c:layout>
                <c:manualLayout>
                  <c:x val="7.352155178630361E-2"/>
                  <c:y val="-7.4355873991844734E-2"/>
                </c:manualLayout>
              </c:layout>
              <c:showPercent val="1"/>
            </c:dLbl>
            <c:dLbl>
              <c:idx val="3"/>
              <c:layout>
                <c:manualLayout>
                  <c:x val="9.1876011161269228E-2"/>
                  <c:y val="3.1712012058138749E-2"/>
                </c:manualLayout>
              </c:layout>
              <c:showPercent val="1"/>
            </c:dLbl>
            <c:dLbl>
              <c:idx val="4"/>
              <c:layout>
                <c:manualLayout>
                  <c:x val="4.6225605933220726E-2"/>
                  <c:y val="5.7799011347634863E-2"/>
                </c:manualLayout>
              </c:layout>
              <c:showPercent val="1"/>
            </c:dLbl>
            <c:dLbl>
              <c:idx val="5"/>
              <c:layout>
                <c:manualLayout>
                  <c:x val="7.387681033393041E-3"/>
                  <c:y val="8.453030689385680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52</c:v>
                </c:pt>
                <c:pt idx="1">
                  <c:v>129</c:v>
                </c:pt>
                <c:pt idx="2">
                  <c:v>99</c:v>
                </c:pt>
                <c:pt idx="3">
                  <c:v>57</c:v>
                </c:pt>
                <c:pt idx="4">
                  <c:v>29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05307286979"/>
          <c:y val="0.23201664350025034"/>
          <c:w val="0.26876443834365982"/>
          <c:h val="0.5580905147333116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36"/>
          <c:y val="0.11682614416636167"/>
          <c:w val="0.43646800486308157"/>
          <c:h val="0.809674021579880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1976006744185805E-2"/>
                  <c:y val="5.5316628799707133E-2"/>
                </c:manualLayout>
              </c:layout>
              <c:showPercent val="1"/>
            </c:dLbl>
            <c:dLbl>
              <c:idx val="1"/>
              <c:layout>
                <c:manualLayout>
                  <c:x val="6.1111975839602033E-2"/>
                  <c:y val="-6.193975743610183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105</c:v>
                </c:pt>
                <c:pt idx="1">
                  <c:v>184</c:v>
                </c:pt>
                <c:pt idx="2">
                  <c:v>45</c:v>
                </c:pt>
                <c:pt idx="3">
                  <c:v>12</c:v>
                </c:pt>
                <c:pt idx="4">
                  <c:v>5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09393806756517"/>
          <c:y val="0.20722182141870088"/>
          <c:w val="0.32191320148754865"/>
          <c:h val="0.59614473772519405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47"/>
          <c:y val="0.1168261441663617"/>
          <c:w val="0.43646800486308174"/>
          <c:h val="0.809674021579881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16320490896515"/>
                  <c:y val="5.2946288289317363E-2"/>
                </c:manualLayout>
              </c:layout>
              <c:showPercent val="1"/>
            </c:dLbl>
            <c:dLbl>
              <c:idx val="1"/>
              <c:layout>
                <c:manualLayout>
                  <c:x val="0.14602018868259625"/>
                  <c:y val="-4.0606395205816687E-2"/>
                </c:manualLayout>
              </c:layout>
              <c:showPercent val="1"/>
            </c:dLbl>
            <c:dLbl>
              <c:idx val="2"/>
              <c:layout>
                <c:manualLayout>
                  <c:x val="7.7393710649775696E-2"/>
                  <c:y val="4.942377747989581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174</c:v>
                </c:pt>
                <c:pt idx="2">
                  <c:v>44</c:v>
                </c:pt>
                <c:pt idx="3">
                  <c:v>9</c:v>
                </c:pt>
                <c:pt idx="4">
                  <c:v>3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297923572162063"/>
          <c:y val="0.20011064189094621"/>
          <c:w val="0.32191320148754887"/>
          <c:h val="0.626959516789085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14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546918037885046E-2"/>
                  <c:y val="-1.493897352802997E-2"/>
                </c:manualLayout>
              </c:layout>
              <c:showPercent val="1"/>
            </c:dLbl>
            <c:dLbl>
              <c:idx val="1"/>
              <c:layout>
                <c:manualLayout>
                  <c:x val="9.213970338357054E-2"/>
                  <c:y val="-1.4758339006126617E-2"/>
                </c:manualLayout>
              </c:layout>
              <c:showPercent val="1"/>
            </c:dLbl>
            <c:dLbl>
              <c:idx val="2"/>
              <c:layout>
                <c:manualLayout>
                  <c:x val="2.9993078404406435E-2"/>
                  <c:y val="6.509880248132772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215</c:v>
                </c:pt>
                <c:pt idx="1">
                  <c:v>138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14362633893409"/>
          <c:y val="0.31518173712116132"/>
          <c:w val="0.19376397402097326"/>
          <c:h val="0.38406370147364788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25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8752045359494792E-2"/>
                  <c:y val="-5.1468566333330162E-2"/>
                </c:manualLayout>
              </c:layout>
              <c:showPercent val="1"/>
            </c:dLbl>
            <c:dLbl>
              <c:idx val="1"/>
              <c:layout>
                <c:manualLayout>
                  <c:x val="0.10034483070518009"/>
                  <c:y val="2.6641866173213635E-2"/>
                </c:manualLayout>
              </c:layout>
              <c:showPercent val="1"/>
            </c:dLbl>
            <c:dLbl>
              <c:idx val="2"/>
              <c:layout>
                <c:manualLayout>
                  <c:x val="2.9993078404406445E-2"/>
                  <c:y val="6.509880248132772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228</c:v>
                </c:pt>
                <c:pt idx="1">
                  <c:v>136</c:v>
                </c:pt>
                <c:pt idx="2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14362633893453"/>
          <c:y val="0.31518173712116132"/>
          <c:w val="0.19376397402097326"/>
          <c:h val="0.3962402324087478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71128608923974"/>
          <c:y val="0.28164981302504932"/>
          <c:w val="0.50830683448916769"/>
          <c:h val="0.4620964962747665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119</c:v>
                </c:pt>
                <c:pt idx="1">
                  <c:v>229</c:v>
                </c:pt>
                <c:pt idx="2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156164514698617"/>
          <c:y val="0.264316632673398"/>
          <c:w val="0.23897208567653574"/>
          <c:h val="0.55859112016592327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141"/>
          <c:y val="9.2493021302578499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619138273747866"/>
                  <c:y val="-4.6528111403573965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346</c:v>
                </c:pt>
                <c:pt idx="1">
                  <c:v>333</c:v>
                </c:pt>
                <c:pt idx="2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58652724507057"/>
          <c:y val="0.15478044530551904"/>
          <c:w val="0.29972540291348232"/>
          <c:h val="0.6590919728126035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71128608923982"/>
          <c:y val="0.28164981302504932"/>
          <c:w val="0.50830683448916769"/>
          <c:h val="0.4620964962747666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140</c:v>
                </c:pt>
                <c:pt idx="1">
                  <c:v>220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156164514698617"/>
          <c:y val="0.264316632673398"/>
          <c:w val="0.23897208567653574"/>
          <c:h val="0.55859112016592327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36"/>
          <c:y val="8.1719124665083229E-2"/>
          <c:w val="0.45586067366579341"/>
          <c:h val="0.7885138207789482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765469650432004"/>
                  <c:y val="4.5410968699232824E-3"/>
                </c:manualLayout>
              </c:layout>
              <c:showPercent val="1"/>
            </c:dLbl>
            <c:dLbl>
              <c:idx val="2"/>
              <c:layout>
                <c:manualLayout>
                  <c:x val="6.9166385949004927E-2"/>
                  <c:y val="3.3341669207784218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737E-2"/>
                  <c:y val="-3.2649703351324347E-2"/>
                </c:manualLayout>
              </c:layout>
              <c:showPercent val="1"/>
            </c:dLbl>
            <c:dLbl>
              <c:idx val="4"/>
              <c:layout>
                <c:manualLayout>
                  <c:x val="2.9541666666666681E-2"/>
                  <c:y val="-3.9851407047685602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184</c:v>
                </c:pt>
                <c:pt idx="1">
                  <c:v>126</c:v>
                </c:pt>
                <c:pt idx="2">
                  <c:v>21</c:v>
                </c:pt>
                <c:pt idx="3">
                  <c:v>9</c:v>
                </c:pt>
                <c:pt idx="4">
                  <c:v>4</c:v>
                </c:pt>
                <c:pt idx="5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97"/>
          <c:y val="0.15101445448196535"/>
          <c:w val="0.31219085308968614"/>
          <c:h val="0.6475207646506461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44"/>
          <c:y val="8.1719124665083229E-2"/>
          <c:w val="0.45586067366579353"/>
          <c:h val="0.7885138207789480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052208066425777"/>
                  <c:y val="-4.8311626010046939E-2"/>
                </c:manualLayout>
              </c:layout>
              <c:showPercent val="1"/>
            </c:dLbl>
            <c:dLbl>
              <c:idx val="2"/>
              <c:layout>
                <c:manualLayout>
                  <c:x val="6.343173051826953E-2"/>
                  <c:y val="5.736563415322523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757E-2"/>
                  <c:y val="-3.2649703351324375E-2"/>
                </c:manualLayout>
              </c:layout>
              <c:showPercent val="1"/>
            </c:dLbl>
            <c:dLbl>
              <c:idx val="4"/>
              <c:layout>
                <c:manualLayout>
                  <c:x val="5.5348190748328564E-2"/>
                  <c:y val="-3.041150214475365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227</c:v>
                </c:pt>
                <c:pt idx="1">
                  <c:v>106</c:v>
                </c:pt>
                <c:pt idx="2">
                  <c:v>15</c:v>
                </c:pt>
                <c:pt idx="3">
                  <c:v>3</c:v>
                </c:pt>
                <c:pt idx="4">
                  <c:v>1</c:v>
                </c:pt>
                <c:pt idx="5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441"/>
          <c:y val="0.15101445448196549"/>
          <c:w val="0.31219085308968636"/>
          <c:h val="0.6475207646506461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4487892845382564E-2"/>
                  <c:y val="5.6036560313015314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149</c:v>
                </c:pt>
                <c:pt idx="2">
                  <c:v>41</c:v>
                </c:pt>
                <c:pt idx="3">
                  <c:v>11</c:v>
                </c:pt>
                <c:pt idx="4">
                  <c:v>6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16302643695468438"/>
          <c:w val="0.28857973737502174"/>
          <c:h val="0.673947126090633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4487892845382564E-2"/>
                  <c:y val="5.6036560313015314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170</c:v>
                </c:pt>
                <c:pt idx="1">
                  <c:v>148</c:v>
                </c:pt>
                <c:pt idx="2">
                  <c:v>27</c:v>
                </c:pt>
                <c:pt idx="3">
                  <c:v>9</c:v>
                </c:pt>
                <c:pt idx="4">
                  <c:v>4</c:v>
                </c:pt>
                <c:pt idx="5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16302643695468438"/>
          <c:w val="0.28857973737502191"/>
          <c:h val="0.6739471260906341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173"/>
          <c:h val="0.77409944181168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142</c:v>
                </c:pt>
                <c:pt idx="1">
                  <c:v>154</c:v>
                </c:pt>
                <c:pt idx="2">
                  <c:v>32</c:v>
                </c:pt>
                <c:pt idx="3">
                  <c:v>8</c:v>
                </c:pt>
                <c:pt idx="4">
                  <c:v>4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601707419947278"/>
          <c:y val="0.15101445448196535"/>
          <c:w val="0.29517982709171792"/>
          <c:h val="0.6739471260906337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19"/>
          <c:h val="0.774099441811689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168</c:v>
                </c:pt>
                <c:pt idx="1">
                  <c:v>161</c:v>
                </c:pt>
                <c:pt idx="2">
                  <c:v>15</c:v>
                </c:pt>
                <c:pt idx="3">
                  <c:v>6</c:v>
                </c:pt>
                <c:pt idx="4">
                  <c:v>5</c:v>
                </c:pt>
                <c:pt idx="5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6017074199473"/>
          <c:y val="0.15101445448196549"/>
          <c:w val="0.29517982709171792"/>
          <c:h val="0.6739471260906340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507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498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28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169</c:v>
                </c:pt>
                <c:pt idx="1">
                  <c:v>156</c:v>
                </c:pt>
                <c:pt idx="2">
                  <c:v>19</c:v>
                </c:pt>
                <c:pt idx="3">
                  <c:v>3</c:v>
                </c:pt>
                <c:pt idx="4">
                  <c:v>7</c:v>
                </c:pt>
                <c:pt idx="5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985445366293961"/>
          <c:y val="0.15110442094363322"/>
          <c:w val="0.32754466846760755"/>
          <c:h val="0.65882625912041648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529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511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31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169</c:v>
                </c:pt>
                <c:pt idx="1">
                  <c:v>156</c:v>
                </c:pt>
                <c:pt idx="2">
                  <c:v>19</c:v>
                </c:pt>
                <c:pt idx="3">
                  <c:v>3</c:v>
                </c:pt>
                <c:pt idx="4">
                  <c:v>7</c:v>
                </c:pt>
                <c:pt idx="5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985445366293983"/>
          <c:y val="0.15110442094363322"/>
          <c:w val="0.32754466846760777"/>
          <c:h val="0.6588262591204168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69"/>
          <c:y val="0.10814548610506834"/>
          <c:w val="0.46141622922134856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145</c:v>
                </c:pt>
                <c:pt idx="1">
                  <c:v>149</c:v>
                </c:pt>
                <c:pt idx="2">
                  <c:v>26</c:v>
                </c:pt>
                <c:pt idx="3">
                  <c:v>5</c:v>
                </c:pt>
                <c:pt idx="4">
                  <c:v>4</c:v>
                </c:pt>
                <c:pt idx="5">
                  <c:v>48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97"/>
          <c:y val="0.17744081592194896"/>
          <c:w val="0.31013959915045736"/>
          <c:h val="0.6451183681561020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604"/>
          <c:y val="8.8264617727176545E-2"/>
          <c:w val="0.47053272301389548"/>
          <c:h val="0.81831777915460058"/>
        </c:manualLayout>
      </c:layout>
      <c:pieChart>
        <c:varyColors val="1"/>
        <c:ser>
          <c:idx val="1"/>
          <c:order val="1"/>
          <c:tx>
            <c:strRef>
              <c:f>Hoja1!$B$1</c:f>
            </c:strRef>
          </c:tx>
          <c:cat>
            <c:multiLvlStrRef>
              <c:f>Hoja1!$A$2:$A$8</c:f>
            </c:multiLvlStrRef>
          </c:cat>
          <c:val>
            <c:numRef>
              <c:f>Hoja1!$B$2:$B$8</c:f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5093130783659636E-2"/>
                  <c:y val="6.2574940107905763E-2"/>
                </c:manualLayout>
              </c:layout>
              <c:showPercent val="1"/>
            </c:dLbl>
            <c:dLbl>
              <c:idx val="1"/>
              <c:layout>
                <c:manualLayout>
                  <c:x val="-7.4539569227566188E-2"/>
                  <c:y val="2.4583155023536894E-2"/>
                </c:manualLayout>
              </c:layout>
              <c:showPercent val="1"/>
            </c:dLbl>
            <c:dLbl>
              <c:idx val="2"/>
              <c:layout>
                <c:manualLayout>
                  <c:x val="-6.8157819834448533E-2"/>
                  <c:y val="-7.2144650819135514E-2"/>
                </c:manualLayout>
              </c:layout>
              <c:showPercent val="1"/>
            </c:dLbl>
            <c:dLbl>
              <c:idx val="3"/>
              <c:layout>
                <c:manualLayout>
                  <c:x val="4.7050747047868574E-2"/>
                  <c:y val="-7.5022097083185024E-2"/>
                </c:manualLayout>
              </c:layout>
              <c:showPercent val="1"/>
            </c:dLbl>
            <c:dLbl>
              <c:idx val="4"/>
              <c:layout>
                <c:manualLayout>
                  <c:x val="9.3274223013829941E-2"/>
                  <c:y val="-1.3982554302832085E-2"/>
                </c:manualLayout>
              </c:layout>
              <c:showPercent val="1"/>
            </c:dLbl>
            <c:dLbl>
              <c:idx val="5"/>
              <c:layout>
                <c:manualLayout>
                  <c:x val="6.7387104902152911E-2"/>
                  <c:y val="5.087408462083010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63</c:v>
                </c:pt>
                <c:pt idx="1">
                  <c:v>32</c:v>
                </c:pt>
                <c:pt idx="2">
                  <c:v>65</c:v>
                </c:pt>
                <c:pt idx="3">
                  <c:v>94</c:v>
                </c:pt>
                <c:pt idx="4">
                  <c:v>52</c:v>
                </c:pt>
                <c:pt idx="5">
                  <c:v>63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92591270910239"/>
          <c:y val="0.19991801082257143"/>
          <c:w val="0.26602285681388682"/>
          <c:h val="0.68605084128894978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8"/>
          <c:y val="0.10814548610506834"/>
          <c:w val="0.46141622922134867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179</c:v>
                </c:pt>
                <c:pt idx="1">
                  <c:v>142</c:v>
                </c:pt>
                <c:pt idx="2">
                  <c:v>19</c:v>
                </c:pt>
                <c:pt idx="3">
                  <c:v>6</c:v>
                </c:pt>
                <c:pt idx="4">
                  <c:v>4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441"/>
          <c:y val="0.17744081592194896"/>
          <c:w val="0.31013959915045747"/>
          <c:h val="0.6451183681561020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53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25E-3"/>
                  <c:y val="2.238144457047057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4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155</c:v>
                </c:pt>
                <c:pt idx="1">
                  <c:v>130</c:v>
                </c:pt>
                <c:pt idx="2">
                  <c:v>28</c:v>
                </c:pt>
                <c:pt idx="3">
                  <c:v>11</c:v>
                </c:pt>
                <c:pt idx="4">
                  <c:v>7</c:v>
                </c:pt>
                <c:pt idx="5">
                  <c:v>46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922"/>
          <c:y val="0.1894527983946695"/>
          <c:w val="0.32052420106135804"/>
          <c:h val="0.6475207646506461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75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36E-3"/>
                  <c:y val="2.2381444570470588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5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181</c:v>
                </c:pt>
                <c:pt idx="1">
                  <c:v>143</c:v>
                </c:pt>
                <c:pt idx="2">
                  <c:v>14</c:v>
                </c:pt>
                <c:pt idx="3">
                  <c:v>7</c:v>
                </c:pt>
                <c:pt idx="4">
                  <c:v>5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944"/>
          <c:y val="0.17503841942740492"/>
          <c:w val="0.32052420106135826"/>
          <c:h val="0.66193514361791073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7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33</c:v>
                </c:pt>
                <c:pt idx="1">
                  <c:v>92</c:v>
                </c:pt>
                <c:pt idx="2">
                  <c:v>133</c:v>
                </c:pt>
                <c:pt idx="3">
                  <c:v>54</c:v>
                </c:pt>
                <c:pt idx="4">
                  <c:v>30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296686351706039"/>
          <c:y val="0.17293888376973296"/>
          <c:w val="0.27909953254216074"/>
          <c:h val="0.6505309788732365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5404561534209181E-2"/>
          <c:y val="0.27701792082919224"/>
          <c:w val="0.49579008306424266"/>
          <c:h val="0.406271240350950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41</c:v>
                </c:pt>
                <c:pt idx="1">
                  <c:v>117</c:v>
                </c:pt>
                <c:pt idx="2">
                  <c:v>138</c:v>
                </c:pt>
                <c:pt idx="3">
                  <c:v>50</c:v>
                </c:pt>
                <c:pt idx="4">
                  <c:v>13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763730749428814"/>
          <c:y val="0.19548316403266874"/>
          <c:w val="0.30621831114569842"/>
          <c:h val="0.6452705855454407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46"/>
          <c:y val="0.12080914227256871"/>
          <c:w val="0.47211619336353838"/>
          <c:h val="0.816631318019035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90</c:v>
                </c:pt>
                <c:pt idx="1">
                  <c:v>180</c:v>
                </c:pt>
                <c:pt idx="2">
                  <c:v>52</c:v>
                </c:pt>
                <c:pt idx="3">
                  <c:v>15</c:v>
                </c:pt>
                <c:pt idx="4">
                  <c:v>8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9058"/>
          <c:y val="0.16062404046014028"/>
          <c:w val="0.30146315609604935"/>
          <c:h val="0.71719026299242505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52"/>
          <c:y val="0.12080914227256871"/>
          <c:w val="0.47211619336353838"/>
          <c:h val="0.8166313180190354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95</c:v>
                </c:pt>
                <c:pt idx="1">
                  <c:v>175</c:v>
                </c:pt>
                <c:pt idx="2">
                  <c:v>74</c:v>
                </c:pt>
                <c:pt idx="3">
                  <c:v>10</c:v>
                </c:pt>
                <c:pt idx="4">
                  <c:v>4</c:v>
                </c:pt>
                <c:pt idx="5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9091"/>
          <c:y val="0.16062404046014028"/>
          <c:w val="0.30146315609604935"/>
          <c:h val="0.71719026299242505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69"/>
          <c:y val="0.12015746857778885"/>
          <c:w val="0.4572495625546808"/>
          <c:h val="0.790916217273498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93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195</c:v>
                </c:pt>
                <c:pt idx="2">
                  <c:v>56</c:v>
                </c:pt>
                <c:pt idx="3">
                  <c:v>11</c:v>
                </c:pt>
                <c:pt idx="4">
                  <c:v>1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419"/>
          <c:y val="0.14861205798741994"/>
          <c:w val="0.31148554336102935"/>
          <c:h val="0.7436166244324106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8"/>
          <c:y val="0.12015746857778885"/>
          <c:w val="0.4572495625546808"/>
          <c:h val="0.790916217273498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907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97</c:v>
                </c:pt>
                <c:pt idx="1">
                  <c:v>198</c:v>
                </c:pt>
                <c:pt idx="2">
                  <c:v>46</c:v>
                </c:pt>
                <c:pt idx="3">
                  <c:v>8</c:v>
                </c:pt>
                <c:pt idx="4">
                  <c:v>2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463"/>
          <c:y val="0.14861205798741994"/>
          <c:w val="0.31148554336102946"/>
          <c:h val="0.7436166244324106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59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5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271</c:v>
                </c:pt>
                <c:pt idx="1">
                  <c:v>32</c:v>
                </c:pt>
                <c:pt idx="2">
                  <c:v>74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216"/>
          <c:y val="0.32506768114659834"/>
          <c:w val="0.24178201902964033"/>
          <c:h val="0.40428971659441448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2265421879461967E-2"/>
          <c:y val="0.25935147575012851"/>
          <c:w val="0.50905127281482565"/>
          <c:h val="0.4426499760002694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gradFill flip="none" rotWithShape="1">
                <a:gsLst>
                  <a:gs pos="0">
                    <a:srgbClr val="0099FF">
                      <a:shade val="30000"/>
                      <a:satMod val="115000"/>
                    </a:srgbClr>
                  </a:gs>
                  <a:gs pos="50000">
                    <a:srgbClr val="0099FF">
                      <a:shade val="67500"/>
                      <a:satMod val="115000"/>
                    </a:srgbClr>
                  </a:gs>
                  <a:gs pos="100000">
                    <a:srgbClr val="0099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73</c:v>
                </c:pt>
                <c:pt idx="3">
                  <c:v>77</c:v>
                </c:pt>
                <c:pt idx="4">
                  <c:v>70</c:v>
                </c:pt>
                <c:pt idx="5">
                  <c:v>63</c:v>
                </c:pt>
                <c:pt idx="6">
                  <c:v>6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6887982216614633E-2"/>
                  <c:y val="7.2991234722234177E-2"/>
                </c:manualLayout>
              </c:layout>
              <c:showPercent val="1"/>
            </c:dLbl>
            <c:dLbl>
              <c:idx val="1"/>
              <c:layout>
                <c:manualLayout>
                  <c:x val="-7.7502515020129503E-2"/>
                  <c:y val="1.6853775301660233E-2"/>
                </c:manualLayout>
              </c:layout>
              <c:showPercent val="1"/>
            </c:dLbl>
            <c:dLbl>
              <c:idx val="2"/>
              <c:layout>
                <c:manualLayout>
                  <c:x val="-9.778738887717188E-2"/>
                  <c:y val="-7.21446508191355E-2"/>
                </c:manualLayout>
              </c:layout>
              <c:showPercent val="1"/>
            </c:dLbl>
            <c:dLbl>
              <c:idx val="3"/>
              <c:layout>
                <c:manualLayout>
                  <c:x val="4.7050747047868574E-2"/>
                  <c:y val="-7.5022097083185024E-2"/>
                </c:manualLayout>
              </c:layout>
              <c:showPercent val="1"/>
            </c:dLbl>
            <c:dLbl>
              <c:idx val="4"/>
              <c:layout>
                <c:manualLayout>
                  <c:x val="9.3274223013829982E-2"/>
                  <c:y val="-1.3982554302832097E-2"/>
                </c:manualLayout>
              </c:layout>
              <c:showPercent val="1"/>
            </c:dLbl>
            <c:dLbl>
              <c:idx val="5"/>
              <c:layout>
                <c:manualLayout>
                  <c:x val="9.9979749188567724E-2"/>
                  <c:y val="5.602709717679585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73</c:v>
                </c:pt>
                <c:pt idx="3">
                  <c:v>77</c:v>
                </c:pt>
                <c:pt idx="4">
                  <c:v>70</c:v>
                </c:pt>
                <c:pt idx="5">
                  <c:v>63</c:v>
                </c:pt>
                <c:pt idx="6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388879038263771"/>
          <c:y val="0.18806618975570591"/>
          <c:w val="0.30454140777668487"/>
          <c:h val="0.65377132537345672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67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61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295</c:v>
                </c:pt>
                <c:pt idx="1">
                  <c:v>24</c:v>
                </c:pt>
                <c:pt idx="2">
                  <c:v>58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183"/>
          <c:y val="0.32506768114659845"/>
          <c:w val="0.24178201902964033"/>
          <c:h val="0.40428971659441448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43"/>
          <c:y val="8.1719124665083229E-2"/>
          <c:w val="0.46141627968244786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302</c:v>
                </c:pt>
                <c:pt idx="1">
                  <c:v>16</c:v>
                </c:pt>
                <c:pt idx="2">
                  <c:v>59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28302652018731894"/>
          <c:w val="0.23045913348924291"/>
          <c:h val="0.46107890680744607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49"/>
          <c:y val="8.1719124665083229E-2"/>
          <c:w val="0.46141627968244808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326</c:v>
                </c:pt>
                <c:pt idx="1">
                  <c:v>12</c:v>
                </c:pt>
                <c:pt idx="2">
                  <c:v>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28302652018731905"/>
          <c:w val="0.23045913348924296"/>
          <c:h val="0.4610789068074462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2706561554744437E-5"/>
          <c:y val="0.28984113220798324"/>
          <c:w val="0.49086542237145286"/>
          <c:h val="0.413728173776295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70C0"/>
              </a:solidFill>
            </c:spPr>
          </c:dPt>
          <c:dLbls>
            <c:dLbl>
              <c:idx val="3"/>
              <c:layout>
                <c:manualLayout>
                  <c:x val="-2.5117894260487123E-2"/>
                  <c:y val="-0.10710469984420366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Hoja1!$A$2:$A$10</c:f>
              <c:strCache>
                <c:ptCount val="9"/>
                <c:pt idx="0">
                  <c:v>Satisfets i agraïts pel servei</c:v>
                </c:pt>
                <c:pt idx="1">
                  <c:v>Insatisfacció telefònica</c:v>
                </c:pt>
                <c:pt idx="2">
                  <c:v>Descontents amb les esperes per ser atesos</c:v>
                </c:pt>
                <c:pt idx="3">
                  <c:v>Espai poc adaptat al volum de pacients</c:v>
                </c:pt>
                <c:pt idx="4">
                  <c:v>Massa visites per tractament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Preus elevats</c:v>
                </c:pt>
                <c:pt idx="8">
                  <c:v>Altres observacions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17</c:v>
                </c:pt>
                <c:pt idx="1">
                  <c:v>8</c:v>
                </c:pt>
                <c:pt idx="2">
                  <c:v>20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13</c:v>
                </c:pt>
                <c:pt idx="7">
                  <c:v>10</c:v>
                </c:pt>
                <c:pt idx="8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82025187855485"/>
          <c:y val="2.8513373098941815E-2"/>
          <c:w val="0.44060074845621705"/>
          <c:h val="0.94365976647770422"/>
        </c:manualLayout>
      </c:layout>
      <c:txPr>
        <a:bodyPr/>
        <a:lstStyle/>
        <a:p>
          <a:pPr>
            <a:defRPr sz="105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3.921402441098254E-2"/>
          <c:y val="0.12255986507233295"/>
          <c:w val="0.45169405639698779"/>
          <c:h val="0.7813066312953191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70C0"/>
              </a:solidFill>
            </c:spPr>
          </c:dPt>
          <c:dLbls>
            <c:dLbl>
              <c:idx val="3"/>
              <c:layout>
                <c:manualLayout>
                  <c:x val="-2.5117894260487123E-2"/>
                  <c:y val="-0.10710469984420366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Hoja1!$A$2:$A$10</c:f>
              <c:strCache>
                <c:ptCount val="9"/>
                <c:pt idx="0">
                  <c:v>Satisfets i agraïts pel tracte rebut</c:v>
                </c:pt>
                <c:pt idx="1">
                  <c:v>Bona atenció odontològica</c:v>
                </c:pt>
                <c:pt idx="2">
                  <c:v>Insatisfacció telefònica</c:v>
                </c:pt>
                <c:pt idx="3">
                  <c:v>Descontents amb les esperes per ser atesos</c:v>
                </c:pt>
                <c:pt idx="4">
                  <c:v>Espai poc adaptat al volum de pacients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Falta d'informació, mala gestió o poca eficàcia</c:v>
                </c:pt>
                <c:pt idx="8">
                  <c:v>Altres observacions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17</c:v>
                </c:pt>
                <c:pt idx="1">
                  <c:v>5</c:v>
                </c:pt>
                <c:pt idx="2">
                  <c:v>8</c:v>
                </c:pt>
                <c:pt idx="3">
                  <c:v>11</c:v>
                </c:pt>
                <c:pt idx="4">
                  <c:v>2</c:v>
                </c:pt>
                <c:pt idx="5">
                  <c:v>2</c:v>
                </c:pt>
                <c:pt idx="6">
                  <c:v>17</c:v>
                </c:pt>
                <c:pt idx="7">
                  <c:v>4</c:v>
                </c:pt>
                <c:pt idx="8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518936517818962"/>
          <c:y val="2.90857349478734E-2"/>
          <c:w val="0.4436138936585623"/>
          <c:h val="0.95735965208709528"/>
        </c:manualLayout>
      </c:layout>
      <c:txPr>
        <a:bodyPr/>
        <a:lstStyle/>
        <a:p>
          <a:pPr>
            <a:defRPr sz="105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81"/>
        </c:manualLayout>
      </c:layout>
      <c:pieChart>
        <c:varyColors val="1"/>
        <c:ser>
          <c:idx val="1"/>
          <c:order val="1"/>
          <c:tx>
            <c:strRef>
              <c:f>Hoja1!$B$1</c:f>
            </c:strRef>
          </c:tx>
          <c:cat>
            <c:multiLvlStrRef>
              <c:f>Hoja1!$A$2:$A$4</c:f>
            </c:multiLvlStrRef>
          </c:cat>
          <c:val>
            <c:numRef>
              <c:f>Hoja1!$B$2:$B$4</c:f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195</c:v>
                </c:pt>
                <c:pt idx="1">
                  <c:v>144</c:v>
                </c:pt>
                <c:pt idx="2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78055163955818"/>
          <c:y val="0.25436083937261267"/>
          <c:w val="0.30481083844119061"/>
          <c:h val="0.5003365246743118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403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207</c:v>
                </c:pt>
                <c:pt idx="1">
                  <c:v>132</c:v>
                </c:pt>
                <c:pt idx="2">
                  <c:v>38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207</c:v>
                </c:pt>
                <c:pt idx="1">
                  <c:v>132</c:v>
                </c:pt>
                <c:pt idx="2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78055163955818"/>
          <c:y val="0.25686480069189038"/>
          <c:w val="0.30481083844119061"/>
          <c:h val="0.50033652467431167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89774715660543"/>
          <c:y val="0.14898622651231913"/>
          <c:w val="0.41697178477690416"/>
          <c:h val="0.721246718931716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9210210918825588E-2"/>
                  <c:y val="4.458658728795541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190</c:v>
                </c:pt>
                <c:pt idx="1">
                  <c:v>119</c:v>
                </c:pt>
                <c:pt idx="2">
                  <c:v>3</c:v>
                </c:pt>
                <c:pt idx="3">
                  <c:v>46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213096315730752"/>
          <c:y val="0.22759699061060221"/>
          <c:w val="0.39786903684269304"/>
          <c:h val="0.6072681384718640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89774715660543"/>
          <c:y val="0.14898622651231924"/>
          <c:w val="0.41697178477690428"/>
          <c:h val="0.721246718931716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921021091882563E-2"/>
                  <c:y val="4.458658728795541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196</c:v>
                </c:pt>
                <c:pt idx="1">
                  <c:v>112</c:v>
                </c:pt>
                <c:pt idx="2">
                  <c:v>8</c:v>
                </c:pt>
                <c:pt idx="3">
                  <c:v>47</c:v>
                </c:pt>
                <c:pt idx="4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624021184759292"/>
          <c:y val="0.22759699061060221"/>
          <c:w val="0.38375978815240896"/>
          <c:h val="0.60726813847186401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1067141532460262E-2"/>
          <c:y val="0.21061772234652471"/>
          <c:w val="0.53969478730723752"/>
          <c:h val="0.4813483232785794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26</c:v>
                </c:pt>
                <c:pt idx="1">
                  <c:v>134</c:v>
                </c:pt>
                <c:pt idx="2">
                  <c:v>67</c:v>
                </c:pt>
                <c:pt idx="3">
                  <c:v>50</c:v>
                </c:pt>
                <c:pt idx="4">
                  <c:v>58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11868647485"/>
          <c:y val="0.14985544004715534"/>
          <c:w val="0.3223418027635469"/>
          <c:h val="0.59596855168406049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</cdr:x>
      <cdr:y>0</cdr:y>
    </cdr:from>
    <cdr:to>
      <cdr:x>0.71667</cdr:x>
      <cdr:y>0.09063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0"/>
          <a:ext cx="157163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0.31343</cdr:x>
      <cdr:y>0.05333</cdr:y>
    </cdr:from>
    <cdr:to>
      <cdr:x>0.64179</cdr:x>
      <cdr:y>0.13333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285752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0.36923</cdr:x>
      <cdr:y>0.13699</cdr:y>
    </cdr:from>
    <cdr:to>
      <cdr:x>0.52307</cdr:x>
      <cdr:y>0.21917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14480" y="714380"/>
          <a:ext cx="714346" cy="4285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0.44616</cdr:x>
      <cdr:y>0.15069</cdr:y>
    </cdr:from>
    <cdr:to>
      <cdr:x>0.78462</cdr:x>
      <cdr:y>0.23287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071702" y="785818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0.38709</cdr:x>
      <cdr:y>0.13197</cdr:y>
    </cdr:from>
    <cdr:to>
      <cdr:x>0.54838</cdr:x>
      <cdr:y>0.21994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14480" y="642942"/>
          <a:ext cx="71438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0.46775</cdr:x>
      <cdr:y>0.13197</cdr:y>
    </cdr:from>
    <cdr:to>
      <cdr:x>0.62904</cdr:x>
      <cdr:y>0.21994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071702" y="642942"/>
          <a:ext cx="71438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0.36508</cdr:x>
      <cdr:y>0.06757</cdr:y>
    </cdr:from>
    <cdr:to>
      <cdr:x>0.52381</cdr:x>
      <cdr:y>0.14865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43074" y="357190"/>
          <a:ext cx="71438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0.39344</cdr:x>
      <cdr:y>0.06757</cdr:y>
    </cdr:from>
    <cdr:to>
      <cdr:x>0.55737</cdr:x>
      <cdr:y>0.14865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14480" y="357190"/>
          <a:ext cx="71438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0.40984</cdr:x>
      <cdr:y>0.04054</cdr:y>
    </cdr:from>
    <cdr:to>
      <cdr:x>0.57377</cdr:x>
      <cdr:y>0.12162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85950" y="214314"/>
          <a:ext cx="71438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0.37704</cdr:x>
      <cdr:y>0.06579</cdr:y>
    </cdr:from>
    <cdr:to>
      <cdr:x>0.57705</cdr:x>
      <cdr:y>0.15274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43042" y="357190"/>
          <a:ext cx="871545" cy="47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0.42105</cdr:x>
      <cdr:y>0.04167</cdr:y>
    </cdr:from>
    <cdr:to>
      <cdr:x>0.63509</cdr:x>
      <cdr:y>0.13345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14512" y="214314"/>
          <a:ext cx="871545" cy="47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</cdr:x>
      <cdr:y>0</cdr:y>
    </cdr:from>
    <cdr:to>
      <cdr:x>0.71667</cdr:x>
      <cdr:y>0.09063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0"/>
          <a:ext cx="157163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chemeClr val="tx1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chemeClr val="tx1"/>
            </a:solidFill>
            <a:latin typeface="Calibri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0.35483</cdr:x>
      <cdr:y>0.08108</cdr:y>
    </cdr:from>
    <cdr:to>
      <cdr:x>0.70968</cdr:x>
      <cdr:y>0.16216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71604" y="428628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0.39683</cdr:x>
      <cdr:y>0.06757</cdr:y>
    </cdr:from>
    <cdr:to>
      <cdr:x>0.74604</cdr:x>
      <cdr:y>0.14865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85950" y="357190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0.39655</cdr:x>
      <cdr:y>0.04054</cdr:y>
    </cdr:from>
    <cdr:to>
      <cdr:x>0.56896</cdr:x>
      <cdr:y>0.12162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43074" y="214314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0.38983</cdr:x>
      <cdr:y>0.05556</cdr:y>
    </cdr:from>
    <cdr:to>
      <cdr:x>0.55932</cdr:x>
      <cdr:y>0.13664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43074" y="285752"/>
          <a:ext cx="714355" cy="417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0.37931</cdr:x>
      <cdr:y>0.06757</cdr:y>
    </cdr:from>
    <cdr:to>
      <cdr:x>0.55172</cdr:x>
      <cdr:y>0.14865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71636" y="357190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0.38096</cdr:x>
      <cdr:y>0.05405</cdr:y>
    </cdr:from>
    <cdr:to>
      <cdr:x>0.53968</cdr:x>
      <cdr:y>0.13513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14512" y="285752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0.35714</cdr:x>
      <cdr:y>0.12921</cdr:y>
    </cdr:from>
    <cdr:to>
      <cdr:x>0.75</cdr:x>
      <cdr:y>0.21348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428728" y="657218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0.375</cdr:x>
      <cdr:y>0.08708</cdr:y>
    </cdr:from>
    <cdr:to>
      <cdr:x>0.55357</cdr:x>
      <cdr:y>0.17135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442904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0.36666</cdr:x>
      <cdr:y>0.13514</cdr:y>
    </cdr:from>
    <cdr:to>
      <cdr:x>0.73333</cdr:x>
      <cdr:y>0.21621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71603" y="714380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0.38334</cdr:x>
      <cdr:y>0.13514</cdr:y>
    </cdr:from>
    <cdr:to>
      <cdr:x>0.55</cdr:x>
      <cdr:y>0.21622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43074" y="714380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</cdr:x>
      <cdr:y>0.01449</cdr:y>
    </cdr:from>
    <cdr:to>
      <cdr:x>0.71668</cdr:x>
      <cdr:y>0.10144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71438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0.18644</cdr:x>
      <cdr:y>0.05714</cdr:y>
    </cdr:from>
    <cdr:to>
      <cdr:x>0.55933</cdr:x>
      <cdr:y>0.14285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85818" y="285752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0.23333</cdr:x>
      <cdr:y>0.08451</cdr:y>
    </cdr:from>
    <cdr:to>
      <cdr:x>0.4</cdr:x>
      <cdr:y>0.16901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00131" y="428628"/>
          <a:ext cx="714355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0.27027</cdr:y>
    </cdr:from>
    <cdr:to>
      <cdr:x>0.00036</cdr:x>
      <cdr:y>0.82433</cdr:y>
    </cdr:to>
    <cdr:cxnSp macro="">
      <cdr:nvCxnSpPr>
        <cdr:cNvPr id="2" name="6 Conector recto"/>
        <cdr:cNvCxnSpPr/>
      </cdr:nvCxnSpPr>
      <cdr:spPr>
        <a:xfrm xmlns:a="http://schemas.openxmlformats.org/drawingml/2006/main" rot="5400000">
          <a:off x="-1749437" y="2892445"/>
          <a:ext cx="2928958" cy="15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BBE0E3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0.45162</cdr:x>
      <cdr:y>0.10811</cdr:y>
    </cdr:from>
    <cdr:to>
      <cdr:x>0.80646</cdr:x>
      <cdr:y>0.18919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2000264" y="571504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0.39683</cdr:x>
      <cdr:y>0.0946</cdr:y>
    </cdr:from>
    <cdr:to>
      <cdr:x>0.74604</cdr:x>
      <cdr:y>0.17567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85982" y="500066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0.31746</cdr:x>
      <cdr:y>0.02857</cdr:y>
    </cdr:from>
    <cdr:to>
      <cdr:x>0.66667</cdr:x>
      <cdr:y>0.11428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428728" y="142876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0.32788</cdr:x>
      <cdr:y>0.01408</cdr:y>
    </cdr:from>
    <cdr:to>
      <cdr:x>0.68854</cdr:x>
      <cdr:y>0.09859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428792" y="71438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0.01516</cdr:x>
      <cdr:y>0.25</cdr:y>
    </cdr:from>
    <cdr:to>
      <cdr:x>0.0155</cdr:x>
      <cdr:y>0.83334</cdr:y>
    </cdr:to>
    <cdr:sp macro="" textlink="">
      <cdr:nvSpPr>
        <cdr:cNvPr id="5" name="4 Conector recto"/>
        <cdr:cNvSpPr/>
      </cdr:nvSpPr>
      <cdr:spPr>
        <a:xfrm xmlns:a="http://schemas.openxmlformats.org/drawingml/2006/main" rot="5400000">
          <a:off x="-1427934" y="2785288"/>
          <a:ext cx="3000396" cy="15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0.4091</cdr:x>
      <cdr:y>0.09722</cdr:y>
    </cdr:from>
    <cdr:to>
      <cdr:x>0.74243</cdr:x>
      <cdr:y>0.18055</cdr:y>
    </cdr:to>
    <cdr:sp macro="" textlink="">
      <cdr:nvSpPr>
        <cdr:cNvPr id="6" name="1 CuadroTexto"/>
        <cdr:cNvSpPr txBox="1"/>
      </cdr:nvSpPr>
      <cdr:spPr>
        <a:xfrm xmlns:a="http://schemas.openxmlformats.org/drawingml/2006/main">
          <a:off x="1928858" y="500066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0.40299</cdr:x>
      <cdr:y>0.08974</cdr:y>
    </cdr:from>
    <cdr:to>
      <cdr:x>0.73135</cdr:x>
      <cdr:y>0.16666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928826" y="500066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02/06/2015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D68BE1-5269-4244-B3C7-C6059431D222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5400"/>
            <a:ext cx="9144000" cy="114935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ca-ES" sz="3200" dirty="0" smtClean="0"/>
              <a:t>Pla d’enquestes 2015</a:t>
            </a:r>
            <a:br>
              <a:rPr lang="ca-ES" sz="3200" dirty="0" smtClean="0"/>
            </a:br>
            <a:r>
              <a:rPr lang="ca-ES" sz="1600" dirty="0" smtClean="0"/>
              <a:t>Abril - Maig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57158" y="378619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4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Hospital Odontològic Universitat de Barcelona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85784" y="1571612"/>
          <a:ext cx="471487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1571612"/>
          <a:ext cx="471487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357290" y="2071678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sp>
        <p:nvSpPr>
          <p:cNvPr id="7" name="1 CuadroTexto"/>
          <p:cNvSpPr txBox="1"/>
          <p:nvPr/>
        </p:nvSpPr>
        <p:spPr>
          <a:xfrm>
            <a:off x="6143636" y="2071678"/>
            <a:ext cx="1571620" cy="4286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000000"/>
                </a:solidFill>
                <a:latin typeface="Calibri" pitchFamily="34" charset="0"/>
              </a:rPr>
              <a:t>2015</a:t>
            </a:r>
            <a:endParaRPr lang="es-ES" sz="18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3536943" y="4392619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14346" y="1500174"/>
          <a:ext cx="4786345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1643050"/>
          <a:ext cx="4786345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6 Conector recto"/>
          <p:cNvCxnSpPr/>
          <p:nvPr/>
        </p:nvCxnSpPr>
        <p:spPr>
          <a:xfrm rot="5400000">
            <a:off x="3250397" y="4250537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464343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1643050"/>
          <a:ext cx="464343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6 Conector recto"/>
          <p:cNvCxnSpPr/>
          <p:nvPr/>
        </p:nvCxnSpPr>
        <p:spPr>
          <a:xfrm rot="5400000">
            <a:off x="3036877" y="4249743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947728"/>
          </a:xfrm>
        </p:spPr>
        <p:txBody>
          <a:bodyPr/>
          <a:lstStyle/>
          <a:p>
            <a:r>
              <a:rPr lang="ca-ES" dirty="0" smtClean="0"/>
              <a:t>Sap el nom del professional d’infermeria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714488"/>
          <a:ext cx="4429124" cy="487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86314" y="1785927"/>
          <a:ext cx="435768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6 Conector recto"/>
          <p:cNvCxnSpPr/>
          <p:nvPr/>
        </p:nvCxnSpPr>
        <p:spPr>
          <a:xfrm rot="5400000">
            <a:off x="3214678" y="442913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</a:t>
            </a:r>
            <a:r>
              <a:rPr lang="ca-ES" dirty="0" smtClean="0"/>
              <a:t>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85784" y="1571612"/>
          <a:ext cx="45005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1571612"/>
          <a:ext cx="45005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6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1 CuadroTexto"/>
          <p:cNvSpPr txBox="1"/>
          <p:nvPr/>
        </p:nvSpPr>
        <p:spPr>
          <a:xfrm>
            <a:off x="1643042" y="2000240"/>
            <a:ext cx="71438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3576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7 Marcador de contenido"/>
          <p:cNvGraphicFramePr>
            <a:graphicFrameLocks/>
          </p:cNvGraphicFramePr>
          <p:nvPr/>
        </p:nvGraphicFramePr>
        <p:xfrm>
          <a:off x="4643438" y="1571612"/>
          <a:ext cx="43576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179753" y="3964785"/>
            <a:ext cx="292816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odontològica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4357686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1714488"/>
          <a:ext cx="421484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1571612"/>
          <a:ext cx="45005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1433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1571612"/>
          <a:ext cx="41433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928794" y="192880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HOUB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1844824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Població diana: Pacients atesos a l’</a:t>
            </a:r>
            <a:r>
              <a:rPr lang="ca-ES" sz="2200" b="1" i="1" dirty="0" smtClean="0">
                <a:latin typeface="Calibri" pitchFamily="34" charset="0"/>
              </a:rPr>
              <a:t>Hospital Odontològic Universitat de Barcelona</a:t>
            </a:r>
            <a:endParaRPr lang="ca-ES" sz="22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de l’univers a enquestar: 20.000 pacients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Període: abril i maig 2015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mostral 377 pacients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Metodologia: Qüestionari de 17 preguntes amb respostes de 5 categories, respostes dicotòmiques i una pregunta oberta.</a:t>
            </a:r>
            <a:endParaRPr lang="ca-E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928802"/>
          <a:ext cx="4500562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929190" y="1714488"/>
          <a:ext cx="421481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2143108" y="192880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251191" y="4392619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41433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1571612"/>
          <a:ext cx="41433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714480" y="192880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HOUB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1428736"/>
          <a:ext cx="464347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1571612"/>
          <a:ext cx="45005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2071670" y="192880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414340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5000628" y="1643050"/>
          <a:ext cx="4143372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al </a:t>
            </a:r>
            <a:r>
              <a:rPr lang="ca-ES" dirty="0" err="1" smtClean="0"/>
              <a:t>HOUB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428624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1571612"/>
          <a:ext cx="428624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Comentaris i suggeriments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4214809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857753" y="1643050"/>
          <a:ext cx="4286247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5 Conector recto"/>
          <p:cNvCxnSpPr/>
          <p:nvPr/>
        </p:nvCxnSpPr>
        <p:spPr>
          <a:xfrm rot="5400000">
            <a:off x="3036083" y="432197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Altres observacions: comentaris i suggeriments</a:t>
            </a:r>
            <a:endParaRPr lang="ca-ES" sz="2400" dirty="0"/>
          </a:p>
        </p:txBody>
      </p:sp>
      <p:sp>
        <p:nvSpPr>
          <p:cNvPr id="4" name="3 Llamada rectangular redondeada"/>
          <p:cNvSpPr/>
          <p:nvPr/>
        </p:nvSpPr>
        <p:spPr>
          <a:xfrm>
            <a:off x="142844" y="1928802"/>
            <a:ext cx="1428760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“Valora proximitat 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i professionalitat de Ruth </a:t>
            </a:r>
            <a:r>
              <a:rPr lang="ca-ES" sz="14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Carvajal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4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142844" y="3357562"/>
            <a:ext cx="1643074" cy="64294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“És </a:t>
            </a:r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un </a:t>
            </a:r>
            <a:r>
              <a:rPr lang="ca-ES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kaos</a:t>
            </a:r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214282" y="4214818"/>
            <a:ext cx="2357454" cy="2143140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De haber sabido antes de la existencia del centro hubiese venido antes y ganado en calidad de vida. Sugiero que haya más fuentes de información </a:t>
            </a:r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Llamada rectangular redondeada"/>
          <p:cNvSpPr/>
          <p:nvPr/>
        </p:nvSpPr>
        <p:spPr>
          <a:xfrm>
            <a:off x="4714876" y="5357826"/>
            <a:ext cx="2643206" cy="57150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El preu no varia comparat amb altres clíniques. 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2714612" y="4500570"/>
            <a:ext cx="1857388" cy="200026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ala 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de espera ruidosa, profesionales muy bien, limpieza un poco abandonada</a:t>
            </a:r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1785918" y="1643050"/>
            <a:ext cx="3929090" cy="64294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“Separar </a:t>
            </a:r>
            <a:r>
              <a:rPr lang="ca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les cues per tipus de necessitat”</a:t>
            </a:r>
            <a:endParaRPr lang="ca-ES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7358082" y="3857628"/>
            <a:ext cx="1643074" cy="714380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“Falta personal administratiu”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6072198" y="3357562"/>
            <a:ext cx="1071570" cy="171451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“M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ás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entretenimiento en la sala de espera</a:t>
            </a:r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4714876" y="4429132"/>
            <a:ext cx="1143008" cy="57150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“WIFI</a:t>
            </a:r>
            <a:r>
              <a:rPr lang="es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2571736" y="3643314"/>
            <a:ext cx="3143272" cy="64294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Mare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vol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entrar a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veure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com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fan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tractament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filla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i no se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li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permet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3500430" y="2428868"/>
            <a:ext cx="1143008" cy="100013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“L'horari </a:t>
            </a:r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no és efectiu”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4786314" y="2571744"/>
            <a:ext cx="2500330" cy="64294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es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 </a:t>
            </a:r>
            <a:r>
              <a:rPr lang="es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he golpeado la cabeza contra el marco de la sala de espera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4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1857356" y="2643182"/>
            <a:ext cx="1428760" cy="928694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“Servei </a:t>
            </a:r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d'urgències limitat”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5857884" y="1714488"/>
            <a:ext cx="3143272" cy="71438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Molta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limitació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en la </a:t>
            </a:r>
            <a:r>
              <a:rPr lang="es-ES" sz="1600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programació</a:t>
            </a:r>
            <a:r>
              <a:rPr lang="es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de les visites</a:t>
            </a:r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.”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17 Llamada rectangular redondeada"/>
          <p:cNvSpPr/>
          <p:nvPr/>
        </p:nvSpPr>
        <p:spPr>
          <a:xfrm>
            <a:off x="7715272" y="2571744"/>
            <a:ext cx="1285884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“Proposa </a:t>
            </a:r>
            <a:r>
              <a:rPr lang="ca-ES" dirty="0" err="1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parking</a:t>
            </a:r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 gratis</a:t>
            </a:r>
            <a:r>
              <a:rPr lang="es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18 Llamada rectangular redondeada"/>
          <p:cNvSpPr/>
          <p:nvPr/>
        </p:nvSpPr>
        <p:spPr>
          <a:xfrm>
            <a:off x="7572396" y="4857760"/>
            <a:ext cx="1428760" cy="164307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“Descontenta amb 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la qualitat dels materials 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(es desenganxa</a:t>
            </a:r>
            <a:r>
              <a:rPr lang="ca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, es cau o es trenca)</a:t>
            </a:r>
            <a:r>
              <a:rPr lang="es-ES" sz="14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4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19 Llamada rectangular redondeada"/>
          <p:cNvSpPr/>
          <p:nvPr/>
        </p:nvSpPr>
        <p:spPr>
          <a:xfrm>
            <a:off x="5143504" y="6072206"/>
            <a:ext cx="2357454" cy="64294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Diferenciar lavabos </a:t>
            </a:r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homes i dones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000240"/>
          <a:ext cx="4286280" cy="472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000240"/>
          <a:ext cx="4286280" cy="472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6 Conector recto"/>
          <p:cNvCxnSpPr/>
          <p:nvPr/>
        </p:nvCxnSpPr>
        <p:spPr>
          <a:xfrm rot="5400000">
            <a:off x="3178959" y="4321975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Grups d’edat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-214346" y="1643050"/>
          <a:ext cx="464347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4643438" y="1785926"/>
          <a:ext cx="428624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214414" y="192880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108315" y="4321181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429124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1500174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500166" y="2071678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14480" y="2000240"/>
          <a:ext cx="550072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363"/>
                <a:gridCol w="2750363"/>
              </a:tblGrid>
              <a:tr h="268810">
                <a:tc>
                  <a:txBody>
                    <a:bodyPr/>
                    <a:lstStyle/>
                    <a:p>
                      <a:r>
                        <a:rPr lang="ca-ES" sz="16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6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6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Cirurgia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45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Endodòncia clínica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Higienistes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Integrada d’adults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Odontopediatria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Ortodoncia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34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Patologia associada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Periodòncia postgrau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PTD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smtClean="0">
                          <a:latin typeface="Calibri" pitchFamily="34" charset="0"/>
                          <a:cs typeface="Calibri" pitchFamily="34" charset="0"/>
                        </a:rPr>
                        <a:t>Rehabilitació i pròtesis</a:t>
                      </a:r>
                      <a:endParaRPr lang="ca-ES" sz="1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14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noProof="0" dirty="0" err="1" smtClean="0">
                          <a:latin typeface="Calibri" pitchFamily="34" charset="0"/>
                          <a:cs typeface="Calibri" pitchFamily="34" charset="0"/>
                        </a:rPr>
                        <a:t>Ns</a:t>
                      </a:r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ca-ES" sz="1400" noProof="0" dirty="0" err="1" smtClean="0">
                          <a:latin typeface="Calibri" pitchFamily="34" charset="0"/>
                          <a:cs typeface="Calibri" pitchFamily="34" charset="0"/>
                        </a:rPr>
                        <a:t>Nc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244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4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ca-ES" sz="14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377</a:t>
                      </a:r>
                      <a:endParaRPr lang="ca-ES" sz="14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14346" y="1571612"/>
          <a:ext cx="450059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06" y="1571612"/>
          <a:ext cx="450059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500166" y="2071678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108315" y="4249743"/>
            <a:ext cx="2928958" cy="1588"/>
          </a:xfrm>
          <a:prstGeom prst="line">
            <a:avLst/>
          </a:prstGeom>
          <a:noFill/>
          <a:ln w="9525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000240"/>
          <a:ext cx="4500562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86282" y="1928802"/>
          <a:ext cx="4357718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6 Conector recto"/>
          <p:cNvCxnSpPr/>
          <p:nvPr/>
        </p:nvCxnSpPr>
        <p:spPr>
          <a:xfrm rot="5400000">
            <a:off x="3251191" y="4178305"/>
            <a:ext cx="2928958" cy="1588"/>
          </a:xfrm>
          <a:prstGeom prst="line">
            <a:avLst/>
          </a:prstGeom>
          <a:noFill/>
          <a:ln w="9525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876290"/>
          </a:xfrm>
        </p:spPr>
        <p:txBody>
          <a:bodyPr/>
          <a:lstStyle/>
          <a:p>
            <a:r>
              <a:rPr lang="ca-ES" dirty="0" smtClean="0"/>
              <a:t>Agilitat en la gestió dels tràmits administratius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14346" y="1857364"/>
          <a:ext cx="4714908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092" y="1857364"/>
          <a:ext cx="4714908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357290" y="2357430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4971</TotalTime>
  <Words>577</Words>
  <Application>Microsoft Office PowerPoint</Application>
  <PresentationFormat>Presentación en pantalla (4:3)</PresentationFormat>
  <Paragraphs>198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Diseño predeterminado</vt:lpstr>
      <vt:lpstr>Pla d’enquestes 2015 Abril - Maig</vt:lpstr>
      <vt:lpstr>Pla d’enquestes HOUB</vt:lpstr>
      <vt:lpstr>Qui contesta l’enquesta?</vt:lpstr>
      <vt:lpstr>Grups d’edat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Sap el nom del professional d’infermeria que l’ha atès?</vt:lpstr>
      <vt:lpstr>Tracte rebut</vt:lpstr>
      <vt:lpstr>La informació sobre el procés</vt:lpstr>
      <vt:lpstr>Han sigut entenedores les explicacions?</vt:lpstr>
      <vt:lpstr>Assistència odontològica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HOUB</vt:lpstr>
      <vt:lpstr>Percepció millora estat de salut</vt:lpstr>
      <vt:lpstr>Li agradaria tornar a ser atès al HOUB?</vt:lpstr>
      <vt:lpstr>Comentaris i suggeriments</vt:lpstr>
      <vt:lpstr>Altres observacions: comentaris i suggeriments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marta</cp:lastModifiedBy>
  <cp:revision>573</cp:revision>
  <dcterms:created xsi:type="dcterms:W3CDTF">2010-07-26T07:53:39Z</dcterms:created>
  <dcterms:modified xsi:type="dcterms:W3CDTF">2015-06-02T08:41:36Z</dcterms:modified>
</cp:coreProperties>
</file>