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chart39.xml" ContentType="application/vnd.openxmlformats-officedocument.drawingml.char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charts/chart28.xml" ContentType="application/vnd.openxmlformats-officedocument.drawingml.chart+xml"/>
  <Override PartName="/ppt/charts/chart37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Override PartName="/ppt/charts/chart35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charts/chart33.xml" ContentType="application/vnd.openxmlformats-officedocument.drawingml.chart+xml"/>
  <Override PartName="/ppt/charts/chart42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40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charts/chart3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432" r:id="rId2"/>
    <p:sldId id="499" r:id="rId3"/>
    <p:sldId id="477" r:id="rId4"/>
    <p:sldId id="478" r:id="rId5"/>
    <p:sldId id="479" r:id="rId6"/>
    <p:sldId id="480" r:id="rId7"/>
    <p:sldId id="481" r:id="rId8"/>
    <p:sldId id="482" r:id="rId9"/>
    <p:sldId id="483" r:id="rId10"/>
    <p:sldId id="484" r:id="rId11"/>
    <p:sldId id="485" r:id="rId12"/>
    <p:sldId id="486" r:id="rId13"/>
    <p:sldId id="488" r:id="rId14"/>
    <p:sldId id="489" r:id="rId15"/>
    <p:sldId id="490" r:id="rId16"/>
    <p:sldId id="491" r:id="rId17"/>
    <p:sldId id="492" r:id="rId18"/>
    <p:sldId id="493" r:id="rId19"/>
    <p:sldId id="494" r:id="rId20"/>
    <p:sldId id="495" r:id="rId21"/>
    <p:sldId id="496" r:id="rId22"/>
    <p:sldId id="497" r:id="rId23"/>
    <p:sldId id="498" r:id="rId24"/>
    <p:sldId id="500" r:id="rId25"/>
    <p:sldId id="501" r:id="rId26"/>
  </p:sldIdLst>
  <p:sldSz cx="9144000" cy="6858000" type="screen4x3"/>
  <p:notesSz cx="6867525" cy="99949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009999"/>
    <a:srgbClr val="FF9900"/>
    <a:srgbClr val="FF3300"/>
    <a:srgbClr val="CCECFF"/>
    <a:srgbClr val="996633"/>
    <a:srgbClr val="CC00FF"/>
    <a:srgbClr val="00EE6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23" autoAdjust="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7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8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40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41.xlsx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4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8.9067786911776775E-2"/>
          <c:y val="0.2421677473975872"/>
          <c:w val="0.49058047144794475"/>
          <c:h val="0.4804667506878839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8.5239359142394264E-2"/>
                  <c:y val="-7.2703406325720935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Pacient</c:v>
                </c:pt>
                <c:pt idx="1">
                  <c:v>Familiar/Altres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193</c:v>
                </c:pt>
                <c:pt idx="1">
                  <c:v>64</c:v>
                </c:pt>
                <c:pt idx="2">
                  <c:v>39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9845754001959959"/>
          <c:y val="0.15478044530551904"/>
          <c:w val="0.30154249268726185"/>
          <c:h val="0.6590919728126029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5534317585301841"/>
          <c:y val="0.10810784225448462"/>
          <c:w val="0.44541863517060543"/>
          <c:h val="0.77045196077170253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61</c:v>
                </c:pt>
                <c:pt idx="1">
                  <c:v>75</c:v>
                </c:pt>
                <c:pt idx="2">
                  <c:v>43</c:v>
                </c:pt>
                <c:pt idx="3">
                  <c:v>31</c:v>
                </c:pt>
                <c:pt idx="4">
                  <c:v>65</c:v>
                </c:pt>
                <c:pt idx="5">
                  <c:v>22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776582458442697"/>
          <c:y val="0.16100653224848419"/>
          <c:w val="0.32234164015904115"/>
          <c:h val="0.68875515758586281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5150389555241031"/>
          <c:y val="6.3293846814343024E-2"/>
          <c:w val="0.47011104179838953"/>
          <c:h val="0.8728536850365579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0454193379807199"/>
                  <c:y val="3.9701738093975855E-2"/>
                </c:manualLayout>
              </c:layout>
              <c:showPercent val="1"/>
            </c:dLbl>
            <c:dLbl>
              <c:idx val="1"/>
              <c:layout>
                <c:manualLayout>
                  <c:x val="9.6554588127700555E-2"/>
                  <c:y val="-9.0518009069611327E-2"/>
                </c:manualLayout>
              </c:layout>
              <c:showPercent val="1"/>
            </c:dLbl>
            <c:dLbl>
              <c:idx val="2"/>
              <c:layout>
                <c:manualLayout>
                  <c:x val="5.8867795482793903E-2"/>
                  <c:y val="7.5053240189076539E-2"/>
                </c:manualLayout>
              </c:layout>
              <c:showPercent val="1"/>
            </c:dLbl>
            <c:dLbl>
              <c:idx val="3"/>
              <c:layout>
                <c:manualLayout>
                  <c:x val="1.2010073100912361E-2"/>
                  <c:y val="2.1213220007191006E-2"/>
                </c:manualLayout>
              </c:layout>
              <c:showPercent val="1"/>
            </c:dLbl>
            <c:dLbl>
              <c:idx val="4"/>
              <c:layout>
                <c:manualLayout>
                  <c:x val="4.4992161034743475E-2"/>
                  <c:y val="1.378371246484826E-3"/>
                </c:manualLayout>
              </c:layout>
              <c:showPercent val="1"/>
            </c:dLbl>
            <c:dLbl>
              <c:idx val="5"/>
              <c:layout>
                <c:manualLayout>
                  <c:x val="2.7771400841755559E-2"/>
                  <c:y val="8.3816170308072549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121</c:v>
                </c:pt>
                <c:pt idx="1">
                  <c:v>127</c:v>
                </c:pt>
                <c:pt idx="2">
                  <c:v>26</c:v>
                </c:pt>
                <c:pt idx="3">
                  <c:v>1</c:v>
                </c:pt>
                <c:pt idx="4">
                  <c:v>3</c:v>
                </c:pt>
                <c:pt idx="5">
                  <c:v>19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8275101019998696"/>
          <c:y val="8.5593637810021841E-2"/>
          <c:w val="0.27280485642561847"/>
          <c:h val="0.79577004599141221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5150389555241045"/>
          <c:y val="6.3293846814343024E-2"/>
          <c:w val="0.47011104179838953"/>
          <c:h val="0.8728536850365579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0454193379807199"/>
                  <c:y val="3.9701738093975855E-2"/>
                </c:manualLayout>
              </c:layout>
              <c:showPercent val="1"/>
            </c:dLbl>
            <c:dLbl>
              <c:idx val="1"/>
              <c:layout>
                <c:manualLayout>
                  <c:x val="9.6554588127700611E-2"/>
                  <c:y val="-9.0518009069611327E-2"/>
                </c:manualLayout>
              </c:layout>
              <c:showPercent val="1"/>
            </c:dLbl>
            <c:dLbl>
              <c:idx val="2"/>
              <c:layout>
                <c:manualLayout>
                  <c:x val="8.8497251696109447E-2"/>
                  <c:y val="4.4793491514439281E-2"/>
                </c:manualLayout>
              </c:layout>
              <c:showPercent val="1"/>
            </c:dLbl>
            <c:dLbl>
              <c:idx val="3"/>
              <c:layout>
                <c:manualLayout>
                  <c:x val="1.2010073100912361E-2"/>
                  <c:y val="2.1213220007191006E-2"/>
                </c:manualLayout>
              </c:layout>
              <c:showPercent val="1"/>
            </c:dLbl>
            <c:dLbl>
              <c:idx val="4"/>
              <c:layout>
                <c:manualLayout>
                  <c:x val="3.3140392134904856E-2"/>
                  <c:y val="5.1608506826035143E-3"/>
                </c:manualLayout>
              </c:layout>
              <c:showPercent val="1"/>
            </c:dLbl>
            <c:dLbl>
              <c:idx val="5"/>
              <c:layout>
                <c:manualLayout>
                  <c:x val="3.6660227516634475E-2"/>
                  <c:y val="8.3816170308072549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102</c:v>
                </c:pt>
                <c:pt idx="1">
                  <c:v>120</c:v>
                </c:pt>
                <c:pt idx="2">
                  <c:v>37</c:v>
                </c:pt>
                <c:pt idx="3">
                  <c:v>10</c:v>
                </c:pt>
                <c:pt idx="4">
                  <c:v>7</c:v>
                </c:pt>
                <c:pt idx="5">
                  <c:v>21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6201041462526944"/>
          <c:y val="8.5593637810021841E-2"/>
          <c:w val="0.27280485642561847"/>
          <c:h val="0.79577004599141221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724758770866644"/>
          <c:y val="0.11446505962621419"/>
          <c:w val="0.45479438990476118"/>
          <c:h val="0.78788323884909162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8.3038472786758522E-2"/>
                  <c:y val="9.746983078793478E-2"/>
                </c:manualLayout>
              </c:layout>
              <c:showPercent val="1"/>
            </c:dLbl>
            <c:dLbl>
              <c:idx val="1"/>
              <c:layout>
                <c:manualLayout>
                  <c:x val="-3.6171043954931675E-2"/>
                  <c:y val="-0.1139928317034801"/>
                </c:manualLayout>
              </c:layout>
              <c:showPercent val="1"/>
            </c:dLbl>
            <c:dLbl>
              <c:idx val="2"/>
              <c:layout>
                <c:manualLayout>
                  <c:x val="9.8620892536952318E-2"/>
                  <c:y val="-1.9571641566112564E-2"/>
                </c:manualLayout>
              </c:layout>
              <c:showPercent val="1"/>
            </c:dLbl>
            <c:dLbl>
              <c:idx val="3"/>
              <c:layout>
                <c:manualLayout>
                  <c:x val="8.2912703906028173E-2"/>
                  <c:y val="5.9044628215353882E-2"/>
                </c:manualLayout>
              </c:layout>
              <c:showPercent val="1"/>
            </c:dLbl>
            <c:dLbl>
              <c:idx val="4"/>
              <c:layout>
                <c:manualLayout>
                  <c:x val="1.9082628001063019E-2"/>
                  <c:y val="6.1729314306035177E-3"/>
                </c:manualLayout>
              </c:layout>
              <c:showPercent val="1"/>
            </c:dLbl>
            <c:dLbl>
              <c:idx val="5"/>
              <c:layout>
                <c:manualLayout>
                  <c:x val="2.157130126427876E-2"/>
                  <c:y val="9.0931753456823736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85</c:v>
                </c:pt>
                <c:pt idx="1">
                  <c:v>97</c:v>
                </c:pt>
                <c:pt idx="2">
                  <c:v>56</c:v>
                </c:pt>
                <c:pt idx="3">
                  <c:v>35</c:v>
                </c:pt>
                <c:pt idx="4">
                  <c:v>6</c:v>
                </c:pt>
                <c:pt idx="5">
                  <c:v>18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4590848418779379"/>
          <c:y val="0.15135744328771891"/>
          <c:w val="0.30212570944201272"/>
          <c:h val="0.71786665005289763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724758770866644"/>
          <c:y val="0.11446505962621421"/>
          <c:w val="0.45479438990476134"/>
          <c:h val="0.78788323884909162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6.1158133262466295E-2"/>
                  <c:y val="0.11638236315517031"/>
                </c:manualLayout>
              </c:layout>
              <c:showPercent val="1"/>
            </c:dLbl>
            <c:dLbl>
              <c:idx val="1"/>
              <c:layout>
                <c:manualLayout>
                  <c:x val="-6.0786425919760335E-2"/>
                  <c:y val="-0.12155784465037427"/>
                </c:manualLayout>
              </c:layout>
              <c:showPercent val="1"/>
            </c:dLbl>
            <c:dLbl>
              <c:idx val="2"/>
              <c:layout>
                <c:manualLayout>
                  <c:x val="9.3150807655879159E-2"/>
                  <c:y val="-3.8484471768503531E-2"/>
                </c:manualLayout>
              </c:layout>
              <c:showPercent val="1"/>
            </c:dLbl>
            <c:dLbl>
              <c:idx val="3"/>
              <c:layout>
                <c:manualLayout>
                  <c:x val="6.3767191464600165E-2"/>
                  <c:y val="5.9044628215353882E-2"/>
                </c:manualLayout>
              </c:layout>
              <c:showPercent val="1"/>
            </c:dLbl>
            <c:dLbl>
              <c:idx val="4"/>
              <c:layout>
                <c:manualLayout>
                  <c:x val="4.0962967525355137E-2"/>
                  <c:y val="6.2910230697154679E-2"/>
                </c:manualLayout>
              </c:layout>
              <c:showPercent val="1"/>
            </c:dLbl>
            <c:dLbl>
              <c:idx val="5"/>
              <c:layout>
                <c:manualLayout>
                  <c:x val="1.8836258823742239E-2"/>
                  <c:y val="9.0931753456823736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71</c:v>
                </c:pt>
                <c:pt idx="1">
                  <c:v>100</c:v>
                </c:pt>
                <c:pt idx="2">
                  <c:v>73</c:v>
                </c:pt>
                <c:pt idx="3">
                  <c:v>24</c:v>
                </c:pt>
                <c:pt idx="4">
                  <c:v>12</c:v>
                </c:pt>
                <c:pt idx="5">
                  <c:v>17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4590848418779379"/>
          <c:y val="0.15135744328771891"/>
          <c:w val="0.2999273383213043"/>
          <c:h val="0.71786665005289763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3895933278208014"/>
          <c:y val="0.11682614416636161"/>
          <c:w val="0.43646800486308135"/>
          <c:h val="0.80967402157988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9.5856473737585074E-2"/>
                  <c:y val="-1.3059261684703997E-2"/>
                </c:manualLayout>
              </c:layout>
              <c:showPercent val="1"/>
            </c:dLbl>
            <c:dLbl>
              <c:idx val="1"/>
              <c:layout>
                <c:manualLayout>
                  <c:x val="8.3956673130931275E-2"/>
                  <c:y val="-5.1099414877236224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138</c:v>
                </c:pt>
                <c:pt idx="1">
                  <c:v>104</c:v>
                </c:pt>
                <c:pt idx="2">
                  <c:v>30</c:v>
                </c:pt>
                <c:pt idx="3">
                  <c:v>2</c:v>
                </c:pt>
                <c:pt idx="4">
                  <c:v>3</c:v>
                </c:pt>
                <c:pt idx="5">
                  <c:v>20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2267561147738915"/>
          <c:y val="0.14278367255522278"/>
          <c:w val="0.27351839604239031"/>
          <c:h val="0.72278059296172903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3895933278208025"/>
          <c:y val="0.11682614416636164"/>
          <c:w val="0.43646800486308146"/>
          <c:h val="0.80967402157988044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9.5856473737585116E-2"/>
                  <c:y val="-1.3059261684703997E-2"/>
                </c:manualLayout>
              </c:layout>
              <c:showPercent val="1"/>
            </c:dLbl>
            <c:dLbl>
              <c:idx val="1"/>
              <c:layout>
                <c:manualLayout>
                  <c:x val="0.11458722742715606"/>
                  <c:y val="-3.1840255419617949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137</c:v>
                </c:pt>
                <c:pt idx="1">
                  <c:v>120</c:v>
                </c:pt>
                <c:pt idx="2">
                  <c:v>20</c:v>
                </c:pt>
                <c:pt idx="3">
                  <c:v>1</c:v>
                </c:pt>
                <c:pt idx="4">
                  <c:v>1</c:v>
                </c:pt>
                <c:pt idx="5">
                  <c:v>18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2267561147738915"/>
          <c:y val="0.14278367255522278"/>
          <c:w val="0.27351839604239031"/>
          <c:h val="0.72278059296172903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5598414260717494"/>
          <c:y val="5.7005148659143426E-2"/>
          <c:w val="0.43754824049771551"/>
          <c:h val="0.8812160368065878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9.3984847731442764E-2"/>
                  <c:y val="-4.0707603340545108E-2"/>
                </c:manualLayout>
              </c:layout>
              <c:showPercent val="1"/>
            </c:dLbl>
            <c:dLbl>
              <c:idx val="1"/>
              <c:layout>
                <c:manualLayout>
                  <c:x val="0.10210001533528922"/>
                  <c:y val="5.0074320422262399E-3"/>
                </c:manualLayout>
              </c:layout>
              <c:showPercent val="1"/>
            </c:dLbl>
            <c:dLbl>
              <c:idx val="2"/>
              <c:layout>
                <c:manualLayout>
                  <c:x val="4.4244398545362149E-2"/>
                  <c:y val="9.8683392396854822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165</c:v>
                </c:pt>
                <c:pt idx="1">
                  <c:v>104</c:v>
                </c:pt>
                <c:pt idx="2">
                  <c:v>28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5589846617858416"/>
          <c:y val="0.22994601921848642"/>
          <c:w val="0.18327216628300586"/>
          <c:h val="0.48878194421501531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5598414260717502"/>
          <c:y val="5.7005148659143426E-2"/>
          <c:w val="0.43754824049771551"/>
          <c:h val="0.8812160368065878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8.8798729807528329E-2"/>
                  <c:y val="1.1279613004912424E-2"/>
                </c:manualLayout>
              </c:layout>
              <c:showPercent val="1"/>
            </c:dLbl>
            <c:dLbl>
              <c:idx val="1"/>
              <c:layout>
                <c:manualLayout>
                  <c:x val="0.10527636357774839"/>
                  <c:y val="7.4703013674803339E-3"/>
                </c:manualLayout>
              </c:layout>
              <c:showPercent val="1"/>
            </c:dLbl>
            <c:dLbl>
              <c:idx val="2"/>
              <c:layout>
                <c:manualLayout>
                  <c:x val="2.0444440108287047E-2"/>
                  <c:y val="9.3493433628329126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152</c:v>
                </c:pt>
                <c:pt idx="1">
                  <c:v>125</c:v>
                </c:pt>
                <c:pt idx="2">
                  <c:v>20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6606947881556178"/>
          <c:y val="0.23372852087318119"/>
          <c:w val="0.22749612078875459"/>
          <c:h val="0.48878194421501531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1344156721051218"/>
          <c:y val="0.19541237804036699"/>
          <c:w val="0.43200435098374745"/>
          <c:h val="0.5245764033731753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7.766358332306797E-2"/>
                  <c:y val="-8.6149395176207871E-2"/>
                </c:manualLayout>
              </c:layout>
              <c:showPercent val="1"/>
            </c:dLbl>
            <c:dLbl>
              <c:idx val="2"/>
              <c:layout>
                <c:manualLayout>
                  <c:x val="6.3937599119922139E-2"/>
                  <c:y val="4.5604753801021081E-2"/>
                </c:manualLayout>
              </c:layout>
              <c:showPercent val="1"/>
            </c:dLbl>
            <c:dLbl>
              <c:idx val="3"/>
              <c:layout>
                <c:manualLayout>
                  <c:x val="-9.4216972878390266E-3"/>
                  <c:y val="-2.3040117373147796E-2"/>
                </c:manualLayout>
              </c:layout>
              <c:showPercent val="1"/>
            </c:dLbl>
            <c:dLbl>
              <c:idx val="4"/>
              <c:layout>
                <c:manualLayout>
                  <c:x val="2.9541666666666681E-2"/>
                  <c:y val="-3.9851407047685602E-3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185</c:v>
                </c:pt>
                <c:pt idx="1">
                  <c:v>62</c:v>
                </c:pt>
                <c:pt idx="2">
                  <c:v>14</c:v>
                </c:pt>
                <c:pt idx="5">
                  <c:v>36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202034831565677"/>
          <c:y val="0.14466527217570591"/>
          <c:w val="0.27219087007402282"/>
          <c:h val="0.64752076465064612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8.9067786911776775E-2"/>
          <c:y val="0.2421677473975872"/>
          <c:w val="0.49058047144794503"/>
          <c:h val="0.48046675068788403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8.5239359142394264E-2"/>
                  <c:y val="-7.2703406325720948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Pacient</c:v>
                </c:pt>
                <c:pt idx="1">
                  <c:v>Familiar/Altres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202</c:v>
                </c:pt>
                <c:pt idx="1">
                  <c:v>69</c:v>
                </c:pt>
                <c:pt idx="2">
                  <c:v>26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9845754001959914"/>
          <c:y val="0.15478044530551904"/>
          <c:w val="0.30154249268726196"/>
          <c:h val="0.65909197281260312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2073000435218241"/>
          <c:y val="0.21218376484562942"/>
          <c:w val="0.45434556497350087"/>
          <c:h val="0.53547827973675288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7.766358332306797E-2"/>
                  <c:y val="-8.6149395176207927E-2"/>
                </c:manualLayout>
              </c:layout>
              <c:showPercent val="1"/>
            </c:dLbl>
            <c:dLbl>
              <c:idx val="2"/>
              <c:layout>
                <c:manualLayout>
                  <c:x val="1.3471828315315191E-2"/>
                  <c:y val="7.509553796221707E-3"/>
                </c:manualLayout>
              </c:layout>
              <c:showPercent val="1"/>
            </c:dLbl>
            <c:dLbl>
              <c:idx val="3"/>
              <c:layout>
                <c:manualLayout>
                  <c:x val="-9.4216972878390266E-3"/>
                  <c:y val="-2.3040117373147796E-2"/>
                </c:manualLayout>
              </c:layout>
              <c:showPercent val="1"/>
            </c:dLbl>
            <c:dLbl>
              <c:idx val="4"/>
              <c:layout>
                <c:manualLayout>
                  <c:x val="4.8396818919521994E-2"/>
                  <c:y val="-1.0334447859569695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180</c:v>
                </c:pt>
                <c:pt idx="1">
                  <c:v>82</c:v>
                </c:pt>
                <c:pt idx="2">
                  <c:v>7</c:v>
                </c:pt>
                <c:pt idx="3">
                  <c:v>1</c:v>
                </c:pt>
                <c:pt idx="4">
                  <c:v>2</c:v>
                </c:pt>
                <c:pt idx="5">
                  <c:v>26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202034831565677"/>
          <c:y val="0.12561767217330619"/>
          <c:w val="0.27219087007402282"/>
          <c:h val="0.64752076465064612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6875196850393701"/>
          <c:y val="0.13457184754505339"/>
          <c:w val="0.44891622922134738"/>
          <c:h val="0.7765018383062316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1197462209372858"/>
                  <c:y val="-3.7179342172012733E-4"/>
                </c:manualLayout>
              </c:layout>
              <c:showPercent val="1"/>
            </c:dLbl>
            <c:dLbl>
              <c:idx val="2"/>
              <c:layout>
                <c:manualLayout>
                  <c:x val="6.5313818262934156E-2"/>
                  <c:y val="4.2688442048726495E-2"/>
                </c:manualLayout>
              </c:layout>
              <c:showPercent val="1"/>
            </c:dLbl>
            <c:dLbl>
              <c:idx val="4"/>
              <c:layout>
                <c:manualLayout>
                  <c:x val="1.7979986876640396E-2"/>
                  <c:y val="-3.434708159900484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146</c:v>
                </c:pt>
                <c:pt idx="1">
                  <c:v>99</c:v>
                </c:pt>
                <c:pt idx="2">
                  <c:v>15</c:v>
                </c:pt>
                <c:pt idx="5">
                  <c:v>37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1142016622922133"/>
          <c:y val="0.17180416800366968"/>
          <c:w val="0.27070948764513841"/>
          <c:h val="0.7060099989878259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6875196850393701"/>
          <c:y val="0.13457184754505339"/>
          <c:w val="0.44891622922134738"/>
          <c:h val="0.7765018383062316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1197462209372858"/>
                  <c:y val="-3.7179342172012766E-4"/>
                </c:manualLayout>
              </c:layout>
              <c:showPercent val="1"/>
            </c:dLbl>
            <c:dLbl>
              <c:idx val="2"/>
              <c:layout>
                <c:manualLayout>
                  <c:x val="6.263753287257294E-2"/>
                  <c:y val="5.0073126838669657E-2"/>
                </c:manualLayout>
              </c:layout>
              <c:showPercent val="1"/>
            </c:dLbl>
            <c:dLbl>
              <c:idx val="4"/>
              <c:layout>
                <c:manualLayout>
                  <c:x val="1.7979986876640396E-2"/>
                  <c:y val="-3.434708159900484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144</c:v>
                </c:pt>
                <c:pt idx="1">
                  <c:v>98</c:v>
                </c:pt>
                <c:pt idx="2">
                  <c:v>20</c:v>
                </c:pt>
                <c:pt idx="3">
                  <c:v>3</c:v>
                </c:pt>
                <c:pt idx="4">
                  <c:v>2</c:v>
                </c:pt>
                <c:pt idx="5">
                  <c:v>30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1142016622922133"/>
          <c:y val="0.13419767902015517"/>
          <c:w val="0.2707094876451383"/>
          <c:h val="0.74361662443241061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866430826309571"/>
          <c:y val="0.12015746857778885"/>
          <c:w val="0.46876993926664151"/>
          <c:h val="0.77409944181168866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explicacions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2"/>
              <c:layout>
                <c:manualLayout>
                  <c:x val="5.9505205285557507E-2"/>
                  <c:y val="4.1261532041445365E-2"/>
                </c:manualLayout>
              </c:layout>
              <c:showPercent val="1"/>
            </c:dLbl>
            <c:dLbl>
              <c:idx val="4"/>
              <c:layout>
                <c:manualLayout>
                  <c:x val="3.8924770500114898E-2"/>
                  <c:y val="-3.2839435924869841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147</c:v>
                </c:pt>
                <c:pt idx="1">
                  <c:v>98</c:v>
                </c:pt>
                <c:pt idx="2">
                  <c:v>13</c:v>
                </c:pt>
                <c:pt idx="5">
                  <c:v>39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7144512018534608"/>
          <c:y val="0.18791159450529424"/>
          <c:w val="0.25437835585216573"/>
          <c:h val="0.67394712609063323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866430826309571"/>
          <c:y val="0.12015746857778885"/>
          <c:w val="0.46876993926664162"/>
          <c:h val="0.77409944181168888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explicacions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4"/>
              <c:layout>
                <c:manualLayout>
                  <c:x val="3.8924770500114898E-2"/>
                  <c:y val="-3.2839435924869861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145</c:v>
                </c:pt>
                <c:pt idx="1">
                  <c:v>94</c:v>
                </c:pt>
                <c:pt idx="2">
                  <c:v>25</c:v>
                </c:pt>
                <c:pt idx="3">
                  <c:v>1</c:v>
                </c:pt>
                <c:pt idx="4">
                  <c:v>3</c:v>
                </c:pt>
                <c:pt idx="5">
                  <c:v>30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7144512018534608"/>
          <c:y val="0.16778582163071584"/>
          <c:w val="0.25437835585216589"/>
          <c:h val="0.67394712609063345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6522550306211722"/>
          <c:y val="0.11120605183175312"/>
          <c:w val="0.43652471566054457"/>
          <c:h val="0.7654113654013940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3"/>
              <c:layout>
                <c:manualLayout>
                  <c:x val="1.0342300962379699E-2"/>
                  <c:y val="1.7268430186291334E-2"/>
                </c:manualLayout>
              </c:layout>
              <c:showPercent val="1"/>
            </c:dLbl>
            <c:dLbl>
              <c:idx val="4"/>
              <c:layout>
                <c:manualLayout>
                  <c:x val="2.2903871391076185E-2"/>
                  <c:y val="-2.7705922396187879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136</c:v>
                </c:pt>
                <c:pt idx="1">
                  <c:v>104</c:v>
                </c:pt>
                <c:pt idx="2">
                  <c:v>16</c:v>
                </c:pt>
                <c:pt idx="3">
                  <c:v>5</c:v>
                </c:pt>
                <c:pt idx="4">
                  <c:v>2</c:v>
                </c:pt>
                <c:pt idx="5">
                  <c:v>34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8276944415781382"/>
          <c:y val="0.19006931993595336"/>
          <c:w val="0.25758764699153774"/>
          <c:h val="0.65882625912041592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6522550306211722"/>
          <c:y val="0.11120605183175312"/>
          <c:w val="0.43652471566054479"/>
          <c:h val="0.7654113654013940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3"/>
              <c:layout>
                <c:manualLayout>
                  <c:x val="1.0342300962379699E-2"/>
                  <c:y val="1.7268430186291334E-2"/>
                </c:manualLayout>
              </c:layout>
              <c:showPercent val="1"/>
            </c:dLbl>
            <c:dLbl>
              <c:idx val="4"/>
              <c:layout>
                <c:manualLayout>
                  <c:x val="2.2903871391076195E-2"/>
                  <c:y val="-2.7705922396187879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78</c:v>
                </c:pt>
                <c:pt idx="1">
                  <c:v>29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190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8276944415781382"/>
          <c:y val="0.19006931993595336"/>
          <c:w val="0.25758764699153774"/>
          <c:h val="0.65882625912041615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791863517060447"/>
          <c:y val="0.10814548610506834"/>
          <c:w val="0.46141622922134834"/>
          <c:h val="0.798123406757127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4"/>
              <c:layout>
                <c:manualLayout>
                  <c:x val="9.8261154855643247E-3"/>
                  <c:y val="-4.2979629947707376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157</c:v>
                </c:pt>
                <c:pt idx="1">
                  <c:v>80</c:v>
                </c:pt>
                <c:pt idx="2">
                  <c:v>22</c:v>
                </c:pt>
                <c:pt idx="5">
                  <c:v>38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878090551181133"/>
          <c:y val="0.17744081592194896"/>
          <c:w val="0.27794682774298124"/>
          <c:h val="0.64511836815610202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791863517060458"/>
          <c:y val="0.10814548610506834"/>
          <c:w val="0.46141622922134845"/>
          <c:h val="0.798123406757127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4"/>
              <c:layout>
                <c:manualLayout>
                  <c:x val="9.8261154855643247E-3"/>
                  <c:y val="-4.2979629947707404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146</c:v>
                </c:pt>
                <c:pt idx="1">
                  <c:v>99</c:v>
                </c:pt>
                <c:pt idx="2">
                  <c:v>13</c:v>
                </c:pt>
                <c:pt idx="3">
                  <c:v>1</c:v>
                </c:pt>
                <c:pt idx="4">
                  <c:v>4</c:v>
                </c:pt>
                <c:pt idx="5">
                  <c:v>34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5575078149274635"/>
          <c:y val="0.17744085780676952"/>
          <c:w val="0.27794682774298141"/>
          <c:h val="0.64511836815610202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3991108923884521"/>
          <c:y val="0.1060470778913693"/>
          <c:w val="0.44835072178477825"/>
          <c:h val="0.7755236656862876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3"/>
              <c:layout>
                <c:manualLayout>
                  <c:x val="-1.6493875765529399E-3"/>
                  <c:y val="2.2381444570470536E-2"/>
                </c:manualLayout>
              </c:layout>
              <c:showPercent val="1"/>
            </c:dLbl>
            <c:dLbl>
              <c:idx val="4"/>
              <c:layout>
                <c:manualLayout>
                  <c:x val="2.0990594925634268E-2"/>
                  <c:y val="-1.183757227051823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159</c:v>
                </c:pt>
                <c:pt idx="1">
                  <c:v>82</c:v>
                </c:pt>
                <c:pt idx="2">
                  <c:v>19</c:v>
                </c:pt>
                <c:pt idx="3">
                  <c:v>1</c:v>
                </c:pt>
                <c:pt idx="5">
                  <c:v>36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7947572178477877"/>
          <c:y val="0.13660007551469927"/>
          <c:w val="0.2855243093726732"/>
          <c:h val="0.70037348753061635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2078395395397588"/>
          <c:y val="8.8264617727176545E-2"/>
          <c:w val="0.47053272301389548"/>
          <c:h val="0.81831777915460058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6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3.3865214002278016E-2"/>
                  <c:y val="9.0026783131293378E-2"/>
                </c:manualLayout>
              </c:layout>
              <c:showPercent val="1"/>
            </c:dLbl>
            <c:dLbl>
              <c:idx val="1"/>
              <c:layout>
                <c:manualLayout>
                  <c:x val="-7.4430385715401379E-2"/>
                  <c:y val="7.2857893869120421E-2"/>
                </c:manualLayout>
              </c:layout>
              <c:showPercent val="1"/>
            </c:dLbl>
            <c:dLbl>
              <c:idx val="2"/>
              <c:layout>
                <c:manualLayout>
                  <c:x val="-0.10062657694096665"/>
                  <c:y val="-5.6342251711662947E-2"/>
                </c:manualLayout>
              </c:layout>
              <c:showPercent val="1"/>
            </c:dLbl>
            <c:dLbl>
              <c:idx val="3"/>
              <c:layout>
                <c:manualLayout>
                  <c:x val="1.3521723904374452E-3"/>
                  <c:y val="-9.784086278389037E-2"/>
                </c:manualLayout>
              </c:layout>
              <c:showPercent val="1"/>
            </c:dLbl>
            <c:dLbl>
              <c:idx val="4"/>
              <c:layout>
                <c:manualLayout>
                  <c:x val="0.11378852377451092"/>
                  <c:y val="-4.1918866709594306E-2"/>
                </c:manualLayout>
              </c:layout>
              <c:showPercent val="1"/>
            </c:dLbl>
            <c:dLbl>
              <c:idx val="5"/>
              <c:layout>
                <c:manualLayout>
                  <c:x val="8.0433873956707883E-2"/>
                  <c:y val="7.6835235526688292E-2"/>
                </c:manualLayout>
              </c:layout>
              <c:showPercent val="1"/>
            </c:dLbl>
            <c:dLbl>
              <c:idx val="6"/>
              <c:layout>
                <c:manualLayout>
                  <c:x val="6.8883188120922433E-3"/>
                  <c:y val="1.5209770088126165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Hoja1!$A$2:$A$8</c:f>
              <c:strCache>
                <c:ptCount val="7"/>
                <c:pt idx="0">
                  <c:v>16 - 24 anys</c:v>
                </c:pt>
                <c:pt idx="1">
                  <c:v>25 - 34 anys</c:v>
                </c:pt>
                <c:pt idx="2">
                  <c:v>35 - 44 anys</c:v>
                </c:pt>
                <c:pt idx="3">
                  <c:v>45 -  54 anys</c:v>
                </c:pt>
                <c:pt idx="4">
                  <c:v>55 - 64 anys</c:v>
                </c:pt>
                <c:pt idx="5">
                  <c:v>65 o més anys</c:v>
                </c:pt>
                <c:pt idx="6">
                  <c:v>Ns / Nc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25</c:v>
                </c:pt>
                <c:pt idx="1">
                  <c:v>29</c:v>
                </c:pt>
                <c:pt idx="2">
                  <c:v>58</c:v>
                </c:pt>
                <c:pt idx="3">
                  <c:v>55</c:v>
                </c:pt>
                <c:pt idx="4">
                  <c:v>49</c:v>
                </c:pt>
                <c:pt idx="5">
                  <c:v>55</c:v>
                </c:pt>
                <c:pt idx="6">
                  <c:v>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3353887286878405"/>
          <c:y val="7.5474485129156998E-2"/>
          <c:w val="0.26646107329217178"/>
          <c:h val="0.84858929964528262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3991108923884521"/>
          <c:y val="0.1060470778913693"/>
          <c:w val="0.44835072178477842"/>
          <c:h val="0.7755236656862876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3"/>
              <c:layout>
                <c:manualLayout>
                  <c:x val="-1.6493875765529412E-3"/>
                  <c:y val="2.2381444570470553E-2"/>
                </c:manualLayout>
              </c:layout>
              <c:showPercent val="1"/>
            </c:dLbl>
            <c:dLbl>
              <c:idx val="4"/>
              <c:layout>
                <c:manualLayout>
                  <c:x val="2.0990594925634268E-2"/>
                  <c:y val="-1.1837572270518239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134</c:v>
                </c:pt>
                <c:pt idx="1">
                  <c:v>113</c:v>
                </c:pt>
                <c:pt idx="2">
                  <c:v>17</c:v>
                </c:pt>
                <c:pt idx="3">
                  <c:v>1</c:v>
                </c:pt>
                <c:pt idx="4">
                  <c:v>2</c:v>
                </c:pt>
                <c:pt idx="5">
                  <c:v>31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79475721784779"/>
          <c:y val="0.13660007551469927"/>
          <c:w val="0.28552430937267348"/>
          <c:h val="0.70037348753061635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868153980752424"/>
          <c:y val="9.4302385674301617E-2"/>
          <c:w val="0.44757906824146981"/>
          <c:h val="0.77418891689373004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3"/>
              <c:layout>
                <c:manualLayout>
                  <c:x val="-1.2733302537398392E-2"/>
                  <c:y val="3.2447431224792614E-2"/>
                </c:manualLayout>
              </c:layout>
              <c:showPercent val="1"/>
            </c:dLbl>
            <c:dLbl>
              <c:idx val="4"/>
              <c:layout>
                <c:manualLayout>
                  <c:x val="6.5236220472441112E-3"/>
                  <c:y val="1.2711136602156331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56</c:v>
                </c:pt>
                <c:pt idx="1">
                  <c:v>113</c:v>
                </c:pt>
                <c:pt idx="2">
                  <c:v>76</c:v>
                </c:pt>
                <c:pt idx="3">
                  <c:v>10</c:v>
                </c:pt>
                <c:pt idx="4">
                  <c:v>2</c:v>
                </c:pt>
                <c:pt idx="5">
                  <c:v>40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4935134767613478"/>
          <c:y val="0.15626741191731319"/>
          <c:w val="0.29585957986879091"/>
          <c:h val="0.66371662469965731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868153980752424"/>
          <c:y val="9.4302385674301617E-2"/>
          <c:w val="0.44757906824146981"/>
          <c:h val="0.77418891689373026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3"/>
              <c:layout>
                <c:manualLayout>
                  <c:x val="-1.3844405871758269E-2"/>
                  <c:y val="7.9578067123711148E-3"/>
                </c:manualLayout>
              </c:layout>
              <c:showPercent val="1"/>
            </c:dLbl>
            <c:dLbl>
              <c:idx val="4"/>
              <c:layout>
                <c:manualLayout>
                  <c:x val="6.5236220472441129E-3"/>
                  <c:y val="1.2711136602156331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63</c:v>
                </c:pt>
                <c:pt idx="1">
                  <c:v>99</c:v>
                </c:pt>
                <c:pt idx="2">
                  <c:v>84</c:v>
                </c:pt>
                <c:pt idx="3">
                  <c:v>19</c:v>
                </c:pt>
                <c:pt idx="4">
                  <c:v>2</c:v>
                </c:pt>
                <c:pt idx="5">
                  <c:v>30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4561961692024405"/>
          <c:y val="0.11792345371195317"/>
          <c:w val="0.29585957986879102"/>
          <c:h val="0.7020606508640681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991613625504627"/>
          <c:y val="0.12080914227256871"/>
          <c:w val="0.47211619336353838"/>
          <c:h val="0.81663131801903477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3"/>
              <c:layout>
                <c:manualLayout>
                  <c:x val="7.7947296363440124E-3"/>
                  <c:y val="8.119532656324176E-3"/>
                </c:manualLayout>
              </c:layout>
              <c:showPercent val="1"/>
            </c:dLbl>
            <c:dLbl>
              <c:idx val="4"/>
              <c:layout>
                <c:manualLayout>
                  <c:x val="2.7044622380208046E-2"/>
                  <c:y val="-2.4107197579897682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103</c:v>
                </c:pt>
                <c:pt idx="1">
                  <c:v>112</c:v>
                </c:pt>
                <c:pt idx="2">
                  <c:v>38</c:v>
                </c:pt>
                <c:pt idx="3">
                  <c:v>8</c:v>
                </c:pt>
                <c:pt idx="5">
                  <c:v>36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9475346618039002"/>
          <c:y val="0.16062404046014028"/>
          <c:w val="0.28490049200208073"/>
          <c:h val="0.71719026299242505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991613625504638"/>
          <c:y val="0.12080914227256871"/>
          <c:w val="0.47211619336353838"/>
          <c:h val="0.8166313180190349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3"/>
              <c:layout>
                <c:manualLayout>
                  <c:x val="7.7947296363440124E-3"/>
                  <c:y val="8.1195326563241795E-3"/>
                </c:manualLayout>
              </c:layout>
              <c:showPercent val="1"/>
            </c:dLbl>
            <c:dLbl>
              <c:idx val="4"/>
              <c:layout>
                <c:manualLayout>
                  <c:x val="2.7044622380208046E-2"/>
                  <c:y val="-2.4107197579897682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95</c:v>
                </c:pt>
                <c:pt idx="1">
                  <c:v>120</c:v>
                </c:pt>
                <c:pt idx="2">
                  <c:v>48</c:v>
                </c:pt>
                <c:pt idx="3">
                  <c:v>6</c:v>
                </c:pt>
                <c:pt idx="4">
                  <c:v>1</c:v>
                </c:pt>
                <c:pt idx="5">
                  <c:v>27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9475346618039024"/>
          <c:y val="0.16062404046014028"/>
          <c:w val="0.2849004920020809"/>
          <c:h val="0.71719026299242505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791863517060447"/>
          <c:y val="0.12015746857778885"/>
          <c:w val="0.4572495625546808"/>
          <c:h val="0.79091621727349792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4"/>
              <c:layout>
                <c:manualLayout>
                  <c:x val="2.9733705161854876E-2"/>
                  <c:y val="-8.3803912993144266E-3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113</c:v>
                </c:pt>
                <c:pt idx="1">
                  <c:v>115</c:v>
                </c:pt>
                <c:pt idx="2">
                  <c:v>25</c:v>
                </c:pt>
                <c:pt idx="3">
                  <c:v>1</c:v>
                </c:pt>
                <c:pt idx="5">
                  <c:v>43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6069028022615495"/>
          <c:y val="0.15196622462158529"/>
          <c:w val="0.31219105962071825"/>
          <c:h val="0.70671941978611752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791863517060458"/>
          <c:y val="0.12015746857778885"/>
          <c:w val="0.4572495625546808"/>
          <c:h val="0.7909162172734981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4"/>
              <c:layout>
                <c:manualLayout>
                  <c:x val="2.9733705161854886E-2"/>
                  <c:y val="-8.3803912993144266E-3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83</c:v>
                </c:pt>
                <c:pt idx="1">
                  <c:v>123</c:v>
                </c:pt>
                <c:pt idx="2">
                  <c:v>41</c:v>
                </c:pt>
                <c:pt idx="3">
                  <c:v>2</c:v>
                </c:pt>
                <c:pt idx="4">
                  <c:v>2</c:v>
                </c:pt>
                <c:pt idx="5">
                  <c:v>46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8780908032382349"/>
          <c:y val="0.18093536733666474"/>
          <c:w val="0.27527954996785176"/>
          <c:h val="0.64987938609328533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2158721364569351"/>
          <c:y val="0.15783116628605023"/>
          <c:w val="0.50189883707280503"/>
          <c:h val="0.5838415043499976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0432969396476706"/>
                  <c:y val="-0.14269397261406253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187</c:v>
                </c:pt>
                <c:pt idx="1">
                  <c:v>15</c:v>
                </c:pt>
                <c:pt idx="2">
                  <c:v>95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0151618547681327"/>
          <c:y val="0.17026118926145506"/>
          <c:w val="0.25647228094483443"/>
          <c:h val="0.58656187639466417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3533152606906737"/>
          <c:y val="0.17549785389112973"/>
          <c:w val="0.4881547161198454"/>
          <c:h val="0.5647280049229576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0432969396476705"/>
                  <c:y val="-0.14269397261406253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179</c:v>
                </c:pt>
                <c:pt idx="1">
                  <c:v>14</c:v>
                </c:pt>
                <c:pt idx="2">
                  <c:v>104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0151618547681305"/>
          <c:y val="0.17026118926145511"/>
          <c:w val="0.25647228094483465"/>
          <c:h val="0.58656187639466417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8691854625093526"/>
          <c:y val="8.1719124665083229E-2"/>
          <c:w val="0.46141627968244736"/>
          <c:h val="0.798123406757127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FF9900"/>
              </a:solidFill>
            </c:spPr>
          </c:dPt>
          <c:dLbls>
            <c:dLbl>
              <c:idx val="2"/>
              <c:layout>
                <c:manualLayout>
                  <c:x val="7.2331476885430901E-2"/>
                  <c:y val="0.1057448214570563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253</c:v>
                </c:pt>
                <c:pt idx="2">
                  <c:v>44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0197918875537935"/>
          <c:y val="0.15089471298739393"/>
          <c:w val="0.19006938717572547"/>
          <c:h val="0.59321071400737058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2078395395397594"/>
          <c:y val="8.8264617727176545E-2"/>
          <c:w val="0.47053272301389548"/>
          <c:h val="0.81831777915460058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6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2.4508614527204212E-2"/>
                  <c:y val="9.0026783131293364E-2"/>
                </c:manualLayout>
              </c:layout>
              <c:showPercent val="1"/>
            </c:dLbl>
            <c:dLbl>
              <c:idx val="1"/>
              <c:layout>
                <c:manualLayout>
                  <c:x val="-4.9479280700759465E-2"/>
                  <c:y val="8.0759100992699326E-2"/>
                </c:manualLayout>
              </c:layout>
              <c:showPercent val="1"/>
            </c:dLbl>
            <c:dLbl>
              <c:idx val="2"/>
              <c:layout>
                <c:manualLayout>
                  <c:x val="-0.10249780227369019"/>
                  <c:y val="5.0323357316834183E-2"/>
                </c:manualLayout>
              </c:layout>
              <c:showPercent val="1"/>
            </c:dLbl>
            <c:dLbl>
              <c:idx val="3"/>
              <c:layout>
                <c:manualLayout>
                  <c:x val="-7.1162471233582408E-2"/>
                  <c:y val="-8.5989093884051751E-2"/>
                </c:manualLayout>
              </c:layout>
              <c:showPercent val="1"/>
            </c:dLbl>
            <c:dLbl>
              <c:idx val="4"/>
              <c:layout>
                <c:manualLayout>
                  <c:x val="1.1020827539610409E-2"/>
                  <c:y val="-0.12883183864174375"/>
                </c:manualLayout>
              </c:layout>
              <c:showPercent val="1"/>
            </c:dLbl>
            <c:dLbl>
              <c:idx val="5"/>
              <c:layout>
                <c:manualLayout>
                  <c:x val="9.977117516298642E-2"/>
                  <c:y val="9.6752117609364453E-3"/>
                </c:manualLayout>
              </c:layout>
              <c:showPercent val="1"/>
            </c:dLbl>
            <c:dLbl>
              <c:idx val="6"/>
              <c:layout>
                <c:manualLayout>
                  <c:x val="3.9253444970986278E-3"/>
                  <c:y val="7.3085908215671097E-3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Hoja1!$A$2:$A$8</c:f>
              <c:strCache>
                <c:ptCount val="7"/>
                <c:pt idx="0">
                  <c:v>16 - 24 anys</c:v>
                </c:pt>
                <c:pt idx="1">
                  <c:v>25 - 34 anys</c:v>
                </c:pt>
                <c:pt idx="2">
                  <c:v>35 - 44 anys</c:v>
                </c:pt>
                <c:pt idx="3">
                  <c:v>45 -  54 anys</c:v>
                </c:pt>
                <c:pt idx="4">
                  <c:v>55 - 64 anys</c:v>
                </c:pt>
                <c:pt idx="5">
                  <c:v>65 o més anys</c:v>
                </c:pt>
                <c:pt idx="6">
                  <c:v>Ns / Nc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19</c:v>
                </c:pt>
                <c:pt idx="1">
                  <c:v>12</c:v>
                </c:pt>
                <c:pt idx="2">
                  <c:v>50</c:v>
                </c:pt>
                <c:pt idx="3">
                  <c:v>48</c:v>
                </c:pt>
                <c:pt idx="4">
                  <c:v>50</c:v>
                </c:pt>
                <c:pt idx="5">
                  <c:v>106</c:v>
                </c:pt>
                <c:pt idx="6">
                  <c:v>12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3353887286878439"/>
          <c:y val="7.5474485129156998E-2"/>
          <c:w val="0.26646107329217189"/>
          <c:h val="0.84858929964528262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8691854625093532"/>
          <c:y val="8.1719124665083229E-2"/>
          <c:w val="0.46141627968244758"/>
          <c:h val="0.798123406757127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FF9900"/>
              </a:solidFill>
            </c:spPr>
          </c:dPt>
          <c:dLbls>
            <c:dLbl>
              <c:idx val="2"/>
              <c:layout>
                <c:manualLayout>
                  <c:x val="9.1044943262832925E-2"/>
                  <c:y val="0.1057448214570563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251</c:v>
                </c:pt>
                <c:pt idx="1">
                  <c:v>2</c:v>
                </c:pt>
                <c:pt idx="2">
                  <c:v>44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0197918875537935"/>
          <c:y val="0.15089471298739399"/>
          <c:w val="0.19006938717572558"/>
          <c:h val="0.59321071400737058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0219631476337658"/>
          <c:y val="8.1719124665083229E-2"/>
          <c:w val="0.46141627968244758"/>
          <c:h val="0.798123406757127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FF9900"/>
              </a:solidFill>
            </c:spPr>
          </c:dPt>
          <c:dPt>
            <c:idx val="3"/>
            <c:spPr>
              <a:solidFill>
                <a:srgbClr val="7030A0"/>
              </a:solidFill>
            </c:spPr>
          </c:dPt>
          <c:dPt>
            <c:idx val="4"/>
            <c:spPr>
              <a:solidFill>
                <a:srgbClr val="0099FF"/>
              </a:solidFill>
            </c:spPr>
          </c:dPt>
          <c:dPt>
            <c:idx val="5"/>
            <c:spPr>
              <a:solidFill>
                <a:srgbClr val="92D050"/>
              </a:solidFill>
            </c:spPr>
          </c:dPt>
          <c:dLbls>
            <c:dLbl>
              <c:idx val="2"/>
              <c:layout>
                <c:manualLayout>
                  <c:x val="8.3954151385350548E-2"/>
                  <c:y val="-7.900554330410213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Bon tracte</c:v>
                </c:pt>
                <c:pt idx="1">
                  <c:v>Massa espera per a ser atés</c:v>
                </c:pt>
                <c:pt idx="2">
                  <c:v>Mala senyalització</c:v>
                </c:pt>
                <c:pt idx="3">
                  <c:v>Preus elevats</c:v>
                </c:pt>
                <c:pt idx="4">
                  <c:v>Descontents amb accessibilitat telefònica</c:v>
                </c:pt>
                <c:pt idx="5">
                  <c:v>Altres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11</c:v>
                </c:pt>
                <c:pt idx="1">
                  <c:v>8</c:v>
                </c:pt>
                <c:pt idx="2">
                  <c:v>6</c:v>
                </c:pt>
                <c:pt idx="3">
                  <c:v>1</c:v>
                </c:pt>
                <c:pt idx="4">
                  <c:v>5</c:v>
                </c:pt>
                <c:pt idx="5">
                  <c:v>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8031276538163634"/>
          <c:y val="0.17242389263132504"/>
          <c:w val="0.4181439383334733"/>
          <c:h val="0.72940804662060899"/>
        </c:manualLayout>
      </c:layout>
      <c:txPr>
        <a:bodyPr/>
        <a:lstStyle/>
        <a:p>
          <a:pPr>
            <a:defRPr sz="11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3.7315085274777109E-2"/>
          <c:y val="0.24924032613751873"/>
          <c:w val="0.49255617303454391"/>
          <c:h val="0.53044429345485256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FF9900"/>
              </a:solidFill>
            </c:spPr>
          </c:dPt>
          <c:dPt>
            <c:idx val="3"/>
            <c:spPr>
              <a:solidFill>
                <a:srgbClr val="7030A0"/>
              </a:solidFill>
            </c:spPr>
          </c:dPt>
          <c:dPt>
            <c:idx val="4"/>
            <c:spPr>
              <a:solidFill>
                <a:srgbClr val="0099FF"/>
              </a:solidFill>
            </c:spPr>
          </c:dPt>
          <c:dPt>
            <c:idx val="5"/>
            <c:spPr>
              <a:solidFill>
                <a:srgbClr val="92D050"/>
              </a:solidFill>
            </c:spPr>
          </c:dPt>
          <c:dLbls>
            <c:dLbl>
              <c:idx val="2"/>
              <c:layout>
                <c:manualLayout>
                  <c:x val="2.3636888859855487E-2"/>
                  <c:y val="-4.8236329100839033E-2"/>
                </c:manualLayout>
              </c:layout>
              <c:showPercent val="1"/>
            </c:dLbl>
            <c:dLbl>
              <c:idx val="3"/>
              <c:layout>
                <c:manualLayout>
                  <c:x val="4.2079579611425623E-3"/>
                  <c:y val="9.1473131988353464E-3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Bon tracte</c:v>
                </c:pt>
                <c:pt idx="1">
                  <c:v>Massa espera per a ser atés</c:v>
                </c:pt>
                <c:pt idx="2">
                  <c:v>Mala senyalització</c:v>
                </c:pt>
                <c:pt idx="3">
                  <c:v>Preus elevats</c:v>
                </c:pt>
                <c:pt idx="4">
                  <c:v>Descontents amb accessibilitat telefònica</c:v>
                </c:pt>
                <c:pt idx="5">
                  <c:v>Altres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9</c:v>
                </c:pt>
                <c:pt idx="1">
                  <c:v>4</c:v>
                </c:pt>
                <c:pt idx="2">
                  <c:v>0</c:v>
                </c:pt>
                <c:pt idx="3">
                  <c:v>2</c:v>
                </c:pt>
                <c:pt idx="4">
                  <c:v>26</c:v>
                </c:pt>
                <c:pt idx="5">
                  <c:v>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889321373457117"/>
          <c:y val="0.17242389263132504"/>
          <c:w val="0.38258873387890879"/>
          <c:h val="0.71573293522912063"/>
        </c:manualLayout>
      </c:layout>
      <c:txPr>
        <a:bodyPr/>
        <a:lstStyle/>
        <a:p>
          <a:pPr>
            <a:defRPr sz="11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6469641294838142"/>
          <c:y val="0.12255986507233295"/>
          <c:w val="0.44197178477690291"/>
          <c:h val="0.76448985583351292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Dona</c:v>
                </c:pt>
                <c:pt idx="1">
                  <c:v>Home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164</c:v>
                </c:pt>
                <c:pt idx="1">
                  <c:v>92</c:v>
                </c:pt>
                <c:pt idx="2">
                  <c:v>41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9518908573928251"/>
          <c:y val="0.25686480069189038"/>
          <c:w val="0.16919089076933938"/>
          <c:h val="0.50033652467431255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6469641294838142"/>
          <c:y val="0.12255986507233295"/>
          <c:w val="0.44197178477690291"/>
          <c:h val="0.76448985583351314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Dona</c:v>
                </c:pt>
                <c:pt idx="1">
                  <c:v>Home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166</c:v>
                </c:pt>
                <c:pt idx="1">
                  <c:v>104</c:v>
                </c:pt>
                <c:pt idx="2">
                  <c:v>27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9518908573928251"/>
          <c:y val="0.25686480069189038"/>
          <c:w val="0.16919089076933941"/>
          <c:h val="0.50033652467431233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167552493438268"/>
          <c:y val="0.12255986507233295"/>
          <c:w val="0.43780511811023631"/>
          <c:h val="0.75728266634988028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9.6846127217000894E-2"/>
                  <c:y val="2.3892206784334076E-3"/>
                </c:manualLayout>
              </c:layout>
              <c:showPercent val="1"/>
            </c:dLbl>
            <c:dLbl>
              <c:idx val="3"/>
              <c:layout>
                <c:manualLayout>
                  <c:x val="7.6124048507719685E-2"/>
                  <c:y val="7.4760713977752885E-2"/>
                </c:manualLayout>
              </c:layout>
              <c:showPercent val="1"/>
            </c:dLbl>
            <c:dLbl>
              <c:idx val="4"/>
              <c:layout>
                <c:manualLayout>
                  <c:x val="3.4997851379449954E-2"/>
                  <c:y val="7.895486853407005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Hoja1!$A$2:$A$6</c:f>
              <c:strCache>
                <c:ptCount val="5"/>
                <c:pt idx="0">
                  <c:v>Per referències</c:v>
                </c:pt>
                <c:pt idx="1">
                  <c:v>Derivat d'un altre centre</c:v>
                </c:pt>
                <c:pt idx="2">
                  <c:v>Pel portal web</c:v>
                </c:pt>
                <c:pt idx="3">
                  <c:v>Altres mitjans</c:v>
                </c:pt>
                <c:pt idx="4">
                  <c:v>Ns/Nc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144</c:v>
                </c:pt>
                <c:pt idx="1">
                  <c:v>96</c:v>
                </c:pt>
                <c:pt idx="2">
                  <c:v>4</c:v>
                </c:pt>
                <c:pt idx="3">
                  <c:v>29</c:v>
                </c:pt>
                <c:pt idx="4">
                  <c:v>24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1624014956354356"/>
          <c:y val="0.13938081837107447"/>
          <c:w val="0.38375985043645661"/>
          <c:h val="0.7210457473887677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167552493438262"/>
          <c:y val="0.12255986507233295"/>
          <c:w val="0.43780511811023631"/>
          <c:h val="0.75728266634988073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9.6846127217000894E-2"/>
                  <c:y val="2.3892206784334085E-3"/>
                </c:manualLayout>
              </c:layout>
              <c:showPercent val="1"/>
            </c:dLbl>
            <c:dLbl>
              <c:idx val="3"/>
              <c:layout>
                <c:manualLayout>
                  <c:x val="5.9192829695491375E-2"/>
                  <c:y val="7.1205159417628186E-2"/>
                </c:manualLayout>
              </c:layout>
              <c:showPercent val="1"/>
            </c:dLbl>
            <c:dLbl>
              <c:idx val="4"/>
              <c:layout>
                <c:manualLayout>
                  <c:x val="2.9354111775373837E-2"/>
                  <c:y val="8.2510143129268784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Hoja1!$A$2:$A$6</c:f>
              <c:strCache>
                <c:ptCount val="5"/>
                <c:pt idx="0">
                  <c:v>Per referències</c:v>
                </c:pt>
                <c:pt idx="1">
                  <c:v>Derivat d'un altre centre</c:v>
                </c:pt>
                <c:pt idx="2">
                  <c:v>Pel portal web</c:v>
                </c:pt>
                <c:pt idx="3">
                  <c:v>Altres mitjans</c:v>
                </c:pt>
                <c:pt idx="4">
                  <c:v>Ns/Nc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140</c:v>
                </c:pt>
                <c:pt idx="1">
                  <c:v>111</c:v>
                </c:pt>
                <c:pt idx="2">
                  <c:v>4</c:v>
                </c:pt>
                <c:pt idx="3">
                  <c:v>24</c:v>
                </c:pt>
                <c:pt idx="4">
                  <c:v>18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0213080055335322"/>
          <c:y val="0.13938081837107447"/>
          <c:w val="0.397869199446647"/>
          <c:h val="0.72104574738876792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5534317585301841"/>
          <c:y val="0.10810784225448462"/>
          <c:w val="0.44541863517060526"/>
          <c:h val="0.77045196077170253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85</c:v>
                </c:pt>
                <c:pt idx="1">
                  <c:v>86</c:v>
                </c:pt>
                <c:pt idx="2">
                  <c:v>30</c:v>
                </c:pt>
                <c:pt idx="3">
                  <c:v>44</c:v>
                </c:pt>
                <c:pt idx="4">
                  <c:v>25</c:v>
                </c:pt>
                <c:pt idx="5">
                  <c:v>27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776582458442697"/>
          <c:y val="0.16100653224848419"/>
          <c:w val="0.32234164015904093"/>
          <c:h val="0.68875515758586237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6676" cy="500305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l">
              <a:defRPr sz="1200"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9246" y="0"/>
            <a:ext cx="2976676" cy="500305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r">
              <a:defRPr sz="1200"/>
            </a:lvl1pPr>
          </a:lstStyle>
          <a:p>
            <a:pPr>
              <a:defRPr/>
            </a:pPr>
            <a:fld id="{D2B88F90-E7A9-48DD-A967-0CA30257E8E2}" type="datetimeFigureOut">
              <a:rPr lang="ca-ES"/>
              <a:pPr>
                <a:defRPr/>
              </a:pPr>
              <a:t>20/11/2015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92998"/>
            <a:ext cx="2976676" cy="500304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9246" y="9492998"/>
            <a:ext cx="2976676" cy="500304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r">
              <a:defRPr sz="1200"/>
            </a:lvl1pPr>
          </a:lstStyle>
          <a:p>
            <a:pPr>
              <a:defRPr/>
            </a:pPr>
            <a:fld id="{1872D231-2656-4483-B9D8-5BFF83271002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808226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676" cy="500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9246" y="0"/>
            <a:ext cx="2976676" cy="500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5038" y="749300"/>
            <a:ext cx="4997450" cy="3748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32" y="4747298"/>
            <a:ext cx="5494662" cy="4497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2998"/>
            <a:ext cx="2976676" cy="500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9246" y="9492998"/>
            <a:ext cx="2976676" cy="500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0D68BE1-5269-4244-B3C7-C6059431D22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564942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ca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1052513"/>
            <a:ext cx="2286000" cy="48958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0" y="1052513"/>
            <a:ext cx="6705600" cy="48958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052513"/>
            <a:ext cx="9144000" cy="5397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8313" y="1700213"/>
            <a:ext cx="4038600" cy="424815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59313" y="1700213"/>
            <a:ext cx="4038600" cy="20478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59313" y="3900488"/>
            <a:ext cx="4038600" cy="20478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8313" y="1771651"/>
            <a:ext cx="8229600" cy="40862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ca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8313" y="1700213"/>
            <a:ext cx="40386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9313" y="1700213"/>
            <a:ext cx="40386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a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052513"/>
            <a:ext cx="9144000" cy="53975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cambiar el estilo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700213"/>
            <a:ext cx="822960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pic>
        <p:nvPicPr>
          <p:cNvPr id="1028" name="3 Imagen" descr="LOGO FJF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20650" y="174625"/>
            <a:ext cx="39243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6 Imagen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867400" y="115888"/>
            <a:ext cx="28416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q"/>
        <a:defRPr sz="24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§"/>
        <a:defRPr sz="2400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rial" charset="0"/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rial" charset="0"/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2.xml"/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565400"/>
            <a:ext cx="9144000" cy="1073150"/>
          </a:xfrm>
        </p:spPr>
        <p:txBody>
          <a:bodyPr/>
          <a:lstStyle/>
          <a:p>
            <a:pPr eaLnBrk="1" hangingPunct="1">
              <a:defRPr/>
            </a:pPr>
            <a:r>
              <a:rPr lang="ca-ES" sz="3200" dirty="0" smtClean="0"/>
              <a:t>Pla d’enquestes </a:t>
            </a:r>
            <a:br>
              <a:rPr lang="ca-ES" sz="3200" dirty="0" smtClean="0"/>
            </a:br>
            <a:r>
              <a:rPr lang="ca-ES" sz="1800" dirty="0" smtClean="0"/>
              <a:t>Octubre – novembre 2015</a:t>
            </a:r>
          </a:p>
        </p:txBody>
      </p:sp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28596" y="3617901"/>
            <a:ext cx="84296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a-ES" sz="2000" b="1" i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Hospital </a:t>
            </a:r>
            <a:r>
              <a:rPr lang="ca-ES" sz="2000" b="1" i="1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Podològic</a:t>
            </a:r>
            <a:r>
              <a:rPr lang="ca-ES" sz="2000" b="1" i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Universitat de Barcelona</a:t>
            </a:r>
            <a:endParaRPr lang="ca-ES" sz="2000" b="1" i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Temps d’espera per ser atès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2714620"/>
          <a:ext cx="4643438" cy="3357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500562" y="2714620"/>
          <a:ext cx="4643438" cy="3357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785918" y="235743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2014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429388" y="228599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2015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Informació verbal i escrita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2571744"/>
          <a:ext cx="4786314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286216" y="2643182"/>
          <a:ext cx="4857784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785918" y="235743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2014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429388" y="235743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2015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Sap el nom del facultatiu que l’ha atès?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2928934"/>
          <a:ext cx="4786346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429124" y="2786058"/>
          <a:ext cx="4714876" cy="3357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714480" y="242886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2014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357950" y="235743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2015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Tracte rebut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2428868"/>
          <a:ext cx="4857752" cy="4000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429124" y="2500306"/>
          <a:ext cx="4714876" cy="4000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785918" y="235743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2014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429388" y="228599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2015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La informació sobre el procés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2214554"/>
          <a:ext cx="4572000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500562" y="2428868"/>
          <a:ext cx="4429156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785918" y="207167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2014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429388" y="207167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2015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Han sigut entenedores les explicacions?</a:t>
            </a:r>
            <a:endParaRPr lang="ca-ES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</p:nvPr>
        </p:nvGraphicFramePr>
        <p:xfrm>
          <a:off x="142844" y="2285992"/>
          <a:ext cx="4357686" cy="3786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7 Marcador de contenido"/>
          <p:cNvGraphicFramePr>
            <a:graphicFrameLocks/>
          </p:cNvGraphicFramePr>
          <p:nvPr/>
        </p:nvGraphicFramePr>
        <p:xfrm>
          <a:off x="4572000" y="2357430"/>
          <a:ext cx="4357686" cy="3786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785918" y="221455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2014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429388" y="214311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2015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Assistència </a:t>
            </a:r>
            <a:r>
              <a:rPr lang="ca-ES" dirty="0" err="1" smtClean="0"/>
              <a:t>podològica</a:t>
            </a:r>
            <a:r>
              <a:rPr lang="ca-ES" dirty="0" smtClean="0"/>
              <a:t> rebuda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2214554"/>
          <a:ext cx="4572000" cy="4143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3 Marcador de contenido"/>
          <p:cNvGraphicFramePr>
            <a:graphicFrameLocks/>
          </p:cNvGraphicFramePr>
          <p:nvPr/>
        </p:nvGraphicFramePr>
        <p:xfrm>
          <a:off x="4500562" y="2285992"/>
          <a:ext cx="4500562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785918" y="207167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2014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429388" y="207167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2015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Com s’han respectat els drets de pacient?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2500306"/>
          <a:ext cx="4357686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786314" y="2571744"/>
          <a:ext cx="4357686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785918" y="207167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2014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429388" y="207167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2015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El respecte a la intimitat i confidencialitat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2571744"/>
          <a:ext cx="4429092" cy="3500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643438" y="2714620"/>
          <a:ext cx="4357686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785918" y="228599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2014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429388" y="235743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2015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Comoditat de la sala d’espera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2571744"/>
          <a:ext cx="4500562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714844" y="2643182"/>
          <a:ext cx="4429156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785918" y="228599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2014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429388" y="235743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2015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2400" dirty="0" smtClean="0"/>
              <a:t>Pla d’enquestes HPUB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7158" y="2071678"/>
            <a:ext cx="842493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r>
              <a:rPr lang="ca-ES" sz="2000" dirty="0" smtClean="0">
                <a:latin typeface="Calibri" pitchFamily="34" charset="0"/>
              </a:rPr>
              <a:t>Població diana: Pacients atesos a l’</a:t>
            </a:r>
            <a:r>
              <a:rPr lang="ca-ES" sz="2000" b="1" i="1" dirty="0" smtClean="0">
                <a:latin typeface="Calibri" pitchFamily="34" charset="0"/>
              </a:rPr>
              <a:t>Hospital Podològic Universitat de Barcelona</a:t>
            </a:r>
            <a:endParaRPr lang="ca-ES" sz="2000" dirty="0" smtClean="0">
              <a:latin typeface="Calibri" pitchFamily="34" charset="0"/>
            </a:endParaRPr>
          </a:p>
          <a:p>
            <a:pPr algn="just">
              <a:buClr>
                <a:schemeClr val="accent5">
                  <a:lumMod val="50000"/>
                </a:schemeClr>
              </a:buClr>
            </a:pPr>
            <a:endParaRPr lang="ca-ES" sz="2000" dirty="0" smtClean="0">
              <a:latin typeface="Calibri" pitchFamily="34" charset="0"/>
            </a:endParaRPr>
          </a:p>
          <a:p>
            <a:pPr marL="342900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r>
              <a:rPr lang="ca-ES" sz="2000" dirty="0" smtClean="0">
                <a:latin typeface="Calibri" pitchFamily="34" charset="0"/>
              </a:rPr>
              <a:t>Mida de l’univers a enquestar:  1.300 pacients</a:t>
            </a:r>
          </a:p>
          <a:p>
            <a:pPr algn="just">
              <a:buClr>
                <a:schemeClr val="accent5">
                  <a:lumMod val="50000"/>
                </a:schemeClr>
              </a:buClr>
            </a:pPr>
            <a:endParaRPr lang="ca-ES" sz="2000" dirty="0" smtClean="0">
              <a:latin typeface="Calibri" pitchFamily="34" charset="0"/>
            </a:endParaRPr>
          </a:p>
          <a:p>
            <a:pPr marL="342900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r>
              <a:rPr lang="ca-ES" sz="2000" dirty="0" smtClean="0">
                <a:latin typeface="Calibri" pitchFamily="34" charset="0"/>
              </a:rPr>
              <a:t>Període: Octubre – Novembre 2015</a:t>
            </a:r>
          </a:p>
          <a:p>
            <a:pPr marL="342900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endParaRPr lang="ca-ES" sz="2000" dirty="0" smtClean="0">
              <a:latin typeface="Calibri" pitchFamily="34" charset="0"/>
            </a:endParaRPr>
          </a:p>
          <a:p>
            <a:pPr marL="342900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r>
              <a:rPr lang="ca-ES" sz="2000" dirty="0" smtClean="0">
                <a:latin typeface="Calibri" pitchFamily="34" charset="0"/>
              </a:rPr>
              <a:t>Mida mostral 297 pacients</a:t>
            </a:r>
          </a:p>
          <a:p>
            <a:pPr marL="342900" indent="-342900" algn="just">
              <a:buClr>
                <a:schemeClr val="accent5">
                  <a:lumMod val="50000"/>
                </a:schemeClr>
              </a:buClr>
            </a:pPr>
            <a:endParaRPr lang="ca-ES" sz="2000" dirty="0" smtClean="0">
              <a:latin typeface="Calibri" pitchFamily="34" charset="0"/>
            </a:endParaRPr>
          </a:p>
          <a:p>
            <a:pPr marL="342900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r>
              <a:rPr lang="ca-ES" sz="2000" dirty="0" smtClean="0">
                <a:latin typeface="Calibri" pitchFamily="34" charset="0"/>
              </a:rPr>
              <a:t>Metodologia: Qüestionari de 16 preguntes amb respostes de 5 categories, respostes dicotòmiques i una pregunta oberta.</a:t>
            </a:r>
            <a:endParaRPr lang="ca-ES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Neteja del centre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42844" y="2500306"/>
          <a:ext cx="4143372" cy="3357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643438" y="2571744"/>
          <a:ext cx="4214842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785918" y="214311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2014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429388" y="207167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2015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Valoració global HPUB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2428868"/>
          <a:ext cx="4214810" cy="3786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643438" y="2357430"/>
          <a:ext cx="4357686" cy="3929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785918" y="207167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2014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429388" y="207167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2015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Percepció millora estat de salut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14282" y="2714620"/>
          <a:ext cx="4143404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643438" y="2571744"/>
          <a:ext cx="4214842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785918" y="228599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2014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429388" y="228599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2015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Li agradaria tornar a ser atès al </a:t>
            </a:r>
            <a:r>
              <a:rPr lang="ca-ES" dirty="0" err="1" smtClean="0"/>
              <a:t>HPUB</a:t>
            </a:r>
            <a:r>
              <a:rPr lang="ca-ES" dirty="0" smtClean="0"/>
              <a:t>?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42844" y="2786058"/>
          <a:ext cx="4429156" cy="3357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572000" y="2857496"/>
          <a:ext cx="4357718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785918" y="250030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2014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500826" y="235743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2015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Suggeriments</a:t>
            </a:r>
            <a:r>
              <a:rPr lang="es-ES" dirty="0" smtClean="0"/>
              <a:t> i </a:t>
            </a:r>
            <a:r>
              <a:rPr lang="es-ES" dirty="0" err="1" smtClean="0"/>
              <a:t>observacions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2500306"/>
          <a:ext cx="4286280" cy="3714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429124" y="2500306"/>
          <a:ext cx="4714876" cy="3714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785918" y="235743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2014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500826" y="235743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2015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Altres</a:t>
            </a:r>
            <a:r>
              <a:rPr lang="es-ES" dirty="0" smtClean="0"/>
              <a:t> </a:t>
            </a:r>
            <a:r>
              <a:rPr lang="es-ES" dirty="0" err="1" smtClean="0"/>
              <a:t>suggeriments</a:t>
            </a:r>
            <a:r>
              <a:rPr lang="es-ES" dirty="0" smtClean="0"/>
              <a:t> i </a:t>
            </a:r>
            <a:r>
              <a:rPr lang="es-ES" dirty="0" err="1" smtClean="0"/>
              <a:t>observacions</a:t>
            </a:r>
            <a:endParaRPr lang="es-ES" dirty="0"/>
          </a:p>
        </p:txBody>
      </p:sp>
      <p:sp>
        <p:nvSpPr>
          <p:cNvPr id="9" name="8 Llamada rectangular redondeada"/>
          <p:cNvSpPr/>
          <p:nvPr/>
        </p:nvSpPr>
        <p:spPr>
          <a:xfrm>
            <a:off x="3714744" y="2285992"/>
            <a:ext cx="2857520" cy="857256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>
                <a:solidFill>
                  <a:schemeClr val="accent1">
                    <a:lumMod val="50000"/>
                  </a:schemeClr>
                </a:solidFill>
              </a:rPr>
              <a:t>“Hi ha molt poca llum a la sala d’espera”</a:t>
            </a:r>
            <a:endParaRPr lang="ca-E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9 Llamada rectangular redondeada"/>
          <p:cNvSpPr/>
          <p:nvPr/>
        </p:nvSpPr>
        <p:spPr>
          <a:xfrm>
            <a:off x="2571736" y="3429000"/>
            <a:ext cx="1857388" cy="1857388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>
                <a:solidFill>
                  <a:schemeClr val="accent1">
                    <a:lumMod val="50000"/>
                  </a:schemeClr>
                </a:solidFill>
              </a:rPr>
              <a:t>“S’hauria de poder demanar hora per la web”</a:t>
            </a:r>
            <a:endParaRPr lang="ca-E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12 Llamada rectangular redondeada"/>
          <p:cNvSpPr/>
          <p:nvPr/>
        </p:nvSpPr>
        <p:spPr>
          <a:xfrm>
            <a:off x="4786314" y="3429000"/>
            <a:ext cx="2643206" cy="928694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“</a:t>
            </a:r>
            <a:r>
              <a:rPr lang="ca-ES" dirty="0" smtClean="0">
                <a:solidFill>
                  <a:schemeClr val="accent1">
                    <a:lumMod val="50000"/>
                  </a:schemeClr>
                </a:solidFill>
              </a:rPr>
              <a:t>S’hauria de readaptar la sala d’espera”</a:t>
            </a:r>
            <a:endParaRPr lang="ca-E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2400" dirty="0" smtClean="0"/>
              <a:t>Qui contesta l’enquesta?</a:t>
            </a:r>
            <a:endParaRPr lang="ca-ES" sz="24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57158" y="2143116"/>
          <a:ext cx="4071966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857752" y="2214554"/>
          <a:ext cx="407199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785918" y="207167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2014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429388" y="207167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2015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2400" dirty="0" smtClean="0"/>
              <a:t>Grups d’edat dels qui contesten</a:t>
            </a:r>
            <a:endParaRPr lang="ca-ES" sz="2400" dirty="0"/>
          </a:p>
        </p:txBody>
      </p:sp>
      <p:graphicFrame>
        <p:nvGraphicFramePr>
          <p:cNvPr id="4" name="3 Gráfico"/>
          <p:cNvGraphicFramePr/>
          <p:nvPr/>
        </p:nvGraphicFramePr>
        <p:xfrm>
          <a:off x="142844" y="2428868"/>
          <a:ext cx="4071966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Gráfico"/>
          <p:cNvGraphicFramePr/>
          <p:nvPr/>
        </p:nvGraphicFramePr>
        <p:xfrm>
          <a:off x="4572000" y="2428868"/>
          <a:ext cx="4286248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785918" y="207167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2014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429388" y="207167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2015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Gènere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42844" y="2643182"/>
          <a:ext cx="4500594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643438" y="2643182"/>
          <a:ext cx="4500562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785918" y="228599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2014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429388" y="228599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2015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031862"/>
            <a:ext cx="9144000" cy="539750"/>
          </a:xfrm>
        </p:spPr>
        <p:txBody>
          <a:bodyPr/>
          <a:lstStyle/>
          <a:p>
            <a:r>
              <a:rPr lang="ca-ES" dirty="0" smtClean="0"/>
              <a:t>Serveis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785786" y="2000240"/>
          <a:ext cx="3500462" cy="4530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0"/>
                <a:gridCol w="1714512"/>
              </a:tblGrid>
              <a:tr h="317908">
                <a:tc>
                  <a:txBody>
                    <a:bodyPr/>
                    <a:lstStyle/>
                    <a:p>
                      <a:r>
                        <a:rPr lang="ca-ES" sz="1300" noProof="0" dirty="0" smtClean="0">
                          <a:latin typeface="Calibri" pitchFamily="34" charset="0"/>
                          <a:cs typeface="Calibri" pitchFamily="34" charset="0"/>
                        </a:rPr>
                        <a:t>Servei</a:t>
                      </a:r>
                      <a:endParaRPr lang="ca-ES" sz="13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300" noProof="0" dirty="0" smtClean="0">
                          <a:latin typeface="Calibri" pitchFamily="34" charset="0"/>
                          <a:cs typeface="Calibri" pitchFamily="34" charset="0"/>
                        </a:rPr>
                        <a:t>Número de pacients</a:t>
                      </a:r>
                      <a:endParaRPr lang="ca-ES" sz="13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9008"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Integrada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9008">
                <a:tc>
                  <a:txBody>
                    <a:bodyPr/>
                    <a:lstStyle/>
                    <a:p>
                      <a:r>
                        <a:rPr lang="ca-ES" sz="1200" noProof="0" dirty="0" err="1" smtClean="0">
                          <a:latin typeface="Calibri" pitchFamily="34" charset="0"/>
                          <a:cs typeface="Calibri" pitchFamily="34" charset="0"/>
                        </a:rPr>
                        <a:t>Ortopodologia</a:t>
                      </a:r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 postgrau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9008">
                <a:tc>
                  <a:txBody>
                    <a:bodyPr/>
                    <a:lstStyle/>
                    <a:p>
                      <a:r>
                        <a:rPr lang="ca-ES" sz="1200" noProof="0" dirty="0" err="1" smtClean="0">
                          <a:latin typeface="Calibri" pitchFamily="34" charset="0"/>
                          <a:cs typeface="Calibri" pitchFamily="34" charset="0"/>
                        </a:rPr>
                        <a:t>Patomecànica</a:t>
                      </a:r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 postgrau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9008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Posturologia</a:t>
                      </a:r>
                      <a:r>
                        <a:rPr lang="ca-ES" sz="1200" baseline="0" noProof="0" smtClean="0">
                          <a:latin typeface="Calibri" pitchFamily="34" charset="0"/>
                          <a:cs typeface="Calibri" pitchFamily="34" charset="0"/>
                        </a:rPr>
                        <a:t> postgrau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27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9008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Làser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</a:p>
                  </a:txBody>
                  <a:tcPr/>
                </a:tc>
              </a:tr>
              <a:tr h="289008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Gerodontologia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9008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Cirurgia 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9008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Posturologia pregrau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9008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Peu de risc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9008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Quiropodologia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25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9008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Podologia</a:t>
                      </a:r>
                      <a:r>
                        <a:rPr lang="ca-ES" sz="1200" baseline="0" noProof="0" smtClean="0">
                          <a:latin typeface="Calibri" pitchFamily="34" charset="0"/>
                          <a:cs typeface="Calibri" pitchFamily="34" charset="0"/>
                        </a:rPr>
                        <a:t> pediàtrica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9008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Podologia clínica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92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9008">
                <a:tc>
                  <a:txBody>
                    <a:bodyPr/>
                    <a:lstStyle/>
                    <a:p>
                      <a:r>
                        <a:rPr lang="ca-ES" sz="1200" b="0" noProof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Ns / Nc</a:t>
                      </a:r>
                      <a:endParaRPr lang="ca-ES" sz="1200" b="0" noProof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b="0" noProof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114</a:t>
                      </a:r>
                      <a:endParaRPr lang="ca-ES" sz="1200" b="0" noProof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455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b="1" noProof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b="1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297</a:t>
                      </a:r>
                      <a:endParaRPr lang="ca-ES" sz="1200" b="1" noProof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5000628" y="1970742"/>
          <a:ext cx="3429024" cy="4530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1714512"/>
              </a:tblGrid>
              <a:tr h="317908">
                <a:tc>
                  <a:txBody>
                    <a:bodyPr/>
                    <a:lstStyle/>
                    <a:p>
                      <a:r>
                        <a:rPr lang="ca-ES" sz="1300" noProof="0" dirty="0" smtClean="0">
                          <a:latin typeface="Calibri" pitchFamily="34" charset="0"/>
                          <a:cs typeface="Calibri" pitchFamily="34" charset="0"/>
                        </a:rPr>
                        <a:t>Servei</a:t>
                      </a:r>
                      <a:endParaRPr lang="ca-ES" sz="13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300" noProof="0" dirty="0" smtClean="0">
                          <a:latin typeface="Calibri" pitchFamily="34" charset="0"/>
                          <a:cs typeface="Calibri" pitchFamily="34" charset="0"/>
                        </a:rPr>
                        <a:t>Número de pacients</a:t>
                      </a:r>
                      <a:endParaRPr lang="ca-ES" sz="13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9008"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Integrada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</a:p>
                  </a:txBody>
                  <a:tcPr/>
                </a:tc>
              </a:tr>
              <a:tr h="289008">
                <a:tc>
                  <a:txBody>
                    <a:bodyPr/>
                    <a:lstStyle/>
                    <a:p>
                      <a:r>
                        <a:rPr lang="ca-ES" sz="1200" noProof="0" dirty="0" err="1" smtClean="0">
                          <a:latin typeface="Calibri" pitchFamily="34" charset="0"/>
                          <a:cs typeface="Calibri" pitchFamily="34" charset="0"/>
                        </a:rPr>
                        <a:t>Ortopodologia</a:t>
                      </a:r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 postgrau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9008">
                <a:tc>
                  <a:txBody>
                    <a:bodyPr/>
                    <a:lstStyle/>
                    <a:p>
                      <a:r>
                        <a:rPr lang="ca-ES" sz="1200" noProof="0" dirty="0" err="1" smtClean="0">
                          <a:latin typeface="Calibri" pitchFamily="34" charset="0"/>
                          <a:cs typeface="Calibri" pitchFamily="34" charset="0"/>
                        </a:rPr>
                        <a:t>Patomecànica</a:t>
                      </a:r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 postgrau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9008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Posturologia</a:t>
                      </a:r>
                      <a:r>
                        <a:rPr lang="ca-ES" sz="1200" baseline="0" noProof="0" smtClean="0">
                          <a:latin typeface="Calibri" pitchFamily="34" charset="0"/>
                          <a:cs typeface="Calibri" pitchFamily="34" charset="0"/>
                        </a:rPr>
                        <a:t> postgrau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9008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Làser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</a:p>
                  </a:txBody>
                  <a:tcPr/>
                </a:tc>
              </a:tr>
              <a:tr h="289008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Gerodontologia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9008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Cirurgia 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9008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Posturologia pregrau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9008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Peu de risc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25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9008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Quiropodologia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14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9008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Podologia</a:t>
                      </a:r>
                      <a:r>
                        <a:rPr lang="ca-ES" sz="1200" baseline="0" noProof="0" smtClean="0">
                          <a:latin typeface="Calibri" pitchFamily="34" charset="0"/>
                          <a:cs typeface="Calibri" pitchFamily="34" charset="0"/>
                        </a:rPr>
                        <a:t> pediàtrica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9008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Podologia clínica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48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9008">
                <a:tc>
                  <a:txBody>
                    <a:bodyPr/>
                    <a:lstStyle/>
                    <a:p>
                      <a:r>
                        <a:rPr lang="ca-ES" sz="1200" b="0" noProof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Ns / Nc</a:t>
                      </a:r>
                      <a:endParaRPr lang="ca-ES" sz="1200" b="0" noProof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b="0" noProof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170</a:t>
                      </a:r>
                      <a:endParaRPr lang="ca-ES" sz="1200" b="0" noProof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455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b="1" noProof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b="1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297</a:t>
                      </a:r>
                      <a:endParaRPr lang="ca-ES" sz="1200" b="1" noProof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785786" y="164305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2014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072066" y="164305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2015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Com ens ha conegut?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2500306"/>
          <a:ext cx="4500562" cy="3571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429124" y="2571744"/>
          <a:ext cx="4500562" cy="3571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785918" y="207167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2014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429388" y="207167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2015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Accessibilitat telefònica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2428868"/>
          <a:ext cx="4357686" cy="3857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714876" y="2643182"/>
          <a:ext cx="4286280" cy="3714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785918" y="235743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2014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429388" y="235743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2015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052512"/>
            <a:ext cx="9144000" cy="876290"/>
          </a:xfrm>
        </p:spPr>
        <p:txBody>
          <a:bodyPr/>
          <a:lstStyle/>
          <a:p>
            <a:r>
              <a:rPr lang="ca-ES" dirty="0" smtClean="0"/>
              <a:t>Agilitat en la gestió dels tràmits administratius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3000372"/>
          <a:ext cx="4286280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714876" y="3071810"/>
          <a:ext cx="4286280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714480" y="257174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2014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429388" y="257174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2015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4976</TotalTime>
  <Words>491</Words>
  <Application>Microsoft Office PowerPoint</Application>
  <PresentationFormat>Presentación en pantalla (4:3)</PresentationFormat>
  <Paragraphs>227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Diseño predeterminado</vt:lpstr>
      <vt:lpstr>Pla d’enquestes  Octubre – novembre 2015</vt:lpstr>
      <vt:lpstr>Pla d’enquestes HPUB</vt:lpstr>
      <vt:lpstr>Qui contesta l’enquesta?</vt:lpstr>
      <vt:lpstr>Grups d’edat dels qui contesten</vt:lpstr>
      <vt:lpstr>Gènere</vt:lpstr>
      <vt:lpstr>Serveis</vt:lpstr>
      <vt:lpstr>Com ens ha conegut?</vt:lpstr>
      <vt:lpstr>Accessibilitat telefònica</vt:lpstr>
      <vt:lpstr>Agilitat en la gestió dels tràmits administratius</vt:lpstr>
      <vt:lpstr>Temps d’espera per ser atès</vt:lpstr>
      <vt:lpstr>Informació verbal i escrita</vt:lpstr>
      <vt:lpstr>Sap el nom del facultatiu que l’ha atès?</vt:lpstr>
      <vt:lpstr>Tracte rebut</vt:lpstr>
      <vt:lpstr>La informació sobre el procés</vt:lpstr>
      <vt:lpstr>Han sigut entenedores les explicacions?</vt:lpstr>
      <vt:lpstr>Assistència podològica rebuda</vt:lpstr>
      <vt:lpstr>Com s’han respectat els drets de pacient?</vt:lpstr>
      <vt:lpstr>El respecte a la intimitat i confidencialitat</vt:lpstr>
      <vt:lpstr>Comoditat de la sala d’espera</vt:lpstr>
      <vt:lpstr>Neteja del centre</vt:lpstr>
      <vt:lpstr>Valoració global HPUB</vt:lpstr>
      <vt:lpstr>Percepció millora estat de salut</vt:lpstr>
      <vt:lpstr>Li agradaria tornar a ser atès al HPUB?</vt:lpstr>
      <vt:lpstr>Suggeriments i observacions</vt:lpstr>
      <vt:lpstr>Altres suggeriments i observacions</vt:lpstr>
    </vt:vector>
  </TitlesOfParts>
  <Company>Hospital de Santa Maria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AAA</dc:creator>
  <cp:lastModifiedBy>marta</cp:lastModifiedBy>
  <cp:revision>581</cp:revision>
  <dcterms:created xsi:type="dcterms:W3CDTF">2010-07-26T07:53:39Z</dcterms:created>
  <dcterms:modified xsi:type="dcterms:W3CDTF">2015-11-20T12:17:09Z</dcterms:modified>
</cp:coreProperties>
</file>