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39.xml" ContentType="application/vnd.openxmlformats-officedocument.drawingml.char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32" r:id="rId2"/>
    <p:sldId id="502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8" r:id="rId14"/>
    <p:sldId id="489" r:id="rId15"/>
    <p:sldId id="490" r:id="rId16"/>
    <p:sldId id="49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499" r:id="rId25"/>
    <p:sldId id="500" r:id="rId26"/>
  </p:sldIdLst>
  <p:sldSz cx="9144000" cy="6858000" type="screen4x3"/>
  <p:notesSz cx="6867525" cy="99949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9900"/>
    <a:srgbClr val="FF3300"/>
    <a:srgbClr val="CCECFF"/>
    <a:srgbClr val="996633"/>
    <a:srgbClr val="CC00FF"/>
    <a:srgbClr val="0099FF"/>
    <a:srgbClr val="00EE6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23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768318981540086"/>
          <c:y val="9.2493021302578513E-2"/>
          <c:w val="0.437559354089192"/>
          <c:h val="0.815013957394842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5239359142394264E-2"/>
                  <c:y val="-7.270340632572079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214</c:v>
                </c:pt>
                <c:pt idx="1">
                  <c:v>65</c:v>
                </c:pt>
                <c:pt idx="2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510334069865065"/>
          <c:y val="0.1984066971449282"/>
          <c:w val="0.30489665930134985"/>
          <c:h val="0.6590919728126022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34317585301841"/>
          <c:y val="0.10810784225448462"/>
          <c:w val="0.44541863517060493"/>
          <c:h val="0.770451960771702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5"/>
              <c:layout>
                <c:manualLayout>
                  <c:x val="1.4851460155688133E-2"/>
                  <c:y val="4.315385098483128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87</c:v>
                </c:pt>
                <c:pt idx="1">
                  <c:v>92</c:v>
                </c:pt>
                <c:pt idx="2">
                  <c:v>48</c:v>
                </c:pt>
                <c:pt idx="3">
                  <c:v>27</c:v>
                </c:pt>
                <c:pt idx="4">
                  <c:v>37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2458442697"/>
          <c:y val="0.16100653224848419"/>
          <c:w val="0.32113511620616975"/>
          <c:h val="0.6887551575858620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01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787534795977899E-2"/>
                  <c:y val="5.8614248419910496E-2"/>
                </c:manualLayout>
              </c:layout>
              <c:showPercent val="1"/>
            </c:dLbl>
            <c:dLbl>
              <c:idx val="1"/>
              <c:layout>
                <c:manualLayout>
                  <c:x val="-1.9000154074664238E-2"/>
                  <c:y val="-0.15103773397719464"/>
                </c:manualLayout>
              </c:layout>
              <c:showPercent val="1"/>
            </c:dLbl>
            <c:dLbl>
              <c:idx val="2"/>
              <c:layout>
                <c:manualLayout>
                  <c:x val="7.5639147707974225E-2"/>
                  <c:y val="6.1207629433021181E-2"/>
                </c:manualLayout>
              </c:layout>
              <c:showPercent val="1"/>
            </c:dLbl>
            <c:dLbl>
              <c:idx val="3"/>
              <c:layout>
                <c:manualLayout>
                  <c:x val="1.2010073100912361E-2"/>
                  <c:y val="2.1213220007191006E-2"/>
                </c:manualLayout>
              </c:layout>
              <c:showPercent val="1"/>
            </c:dLbl>
            <c:dLbl>
              <c:idx val="4"/>
              <c:layout>
                <c:manualLayout>
                  <c:x val="3.3140493379402197E-2"/>
                  <c:y val="1.462249124619437E-2"/>
                </c:manualLayout>
              </c:layout>
              <c:showPercent val="1"/>
            </c:dLbl>
            <c:dLbl>
              <c:idx val="5"/>
              <c:layout>
                <c:manualLayout>
                  <c:x val="2.3019565190979693E-2"/>
                  <c:y val="6.092068732664374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89</c:v>
                </c:pt>
                <c:pt idx="1">
                  <c:v>154</c:v>
                </c:pt>
                <c:pt idx="2">
                  <c:v>31</c:v>
                </c:pt>
                <c:pt idx="3">
                  <c:v>6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688117998612862"/>
          <c:y val="9.3158720194597699E-2"/>
          <c:w val="0.32311882001387177"/>
          <c:h val="0.7957700459914122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012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787534795977899E-2"/>
                  <c:y val="5.8614248419910496E-2"/>
                </c:manualLayout>
              </c:layout>
              <c:showPercent val="1"/>
            </c:dLbl>
            <c:dLbl>
              <c:idx val="1"/>
              <c:layout>
                <c:manualLayout>
                  <c:x val="-1.9000154074664249E-2"/>
                  <c:y val="-0.15103773397719475"/>
                </c:manualLayout>
              </c:layout>
              <c:showPercent val="1"/>
            </c:dLbl>
            <c:dLbl>
              <c:idx val="2"/>
              <c:layout>
                <c:manualLayout>
                  <c:x val="7.5639147707974225E-2"/>
                  <c:y val="6.1207629433021195E-2"/>
                </c:manualLayout>
              </c:layout>
              <c:showPercent val="1"/>
            </c:dLbl>
            <c:dLbl>
              <c:idx val="3"/>
              <c:layout>
                <c:manualLayout>
                  <c:x val="1.2010073100912361E-2"/>
                  <c:y val="2.1213220007191006E-2"/>
                </c:manualLayout>
              </c:layout>
              <c:showPercent val="1"/>
            </c:dLbl>
            <c:dLbl>
              <c:idx val="4"/>
              <c:layout>
                <c:manualLayout>
                  <c:x val="3.3140493379402197E-2"/>
                  <c:y val="1.4622491246194377E-2"/>
                </c:manualLayout>
              </c:layout>
              <c:showPercent val="1"/>
            </c:dLbl>
            <c:dLbl>
              <c:idx val="5"/>
              <c:layout>
                <c:manualLayout>
                  <c:x val="2.3019565190979693E-2"/>
                  <c:y val="6.09206873266437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124</c:v>
                </c:pt>
                <c:pt idx="1">
                  <c:v>152</c:v>
                </c:pt>
                <c:pt idx="2">
                  <c:v>22</c:v>
                </c:pt>
                <c:pt idx="3">
                  <c:v>6</c:v>
                </c:pt>
                <c:pt idx="4">
                  <c:v>1</c:v>
                </c:pt>
                <c:pt idx="5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688117998612862"/>
          <c:y val="9.3158720194597755E-2"/>
          <c:w val="0.32311882001387193"/>
          <c:h val="0.7957700459914122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12"/>
          <c:w val="0.4547943899047609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4.2012893322471767E-2"/>
                  <c:y val="9.7469922702597647E-2"/>
                </c:manualLayout>
              </c:layout>
              <c:showPercent val="1"/>
            </c:dLbl>
            <c:dLbl>
              <c:idx val="1"/>
              <c:layout>
                <c:manualLayout>
                  <c:x val="-7.1726645903878894E-2"/>
                  <c:y val="-4.9690088795602917E-2"/>
                </c:manualLayout>
              </c:layout>
              <c:showPercent val="1"/>
            </c:dLbl>
            <c:dLbl>
              <c:idx val="2"/>
              <c:layout>
                <c:manualLayout>
                  <c:x val="7.6740601947859963E-2"/>
                  <c:y val="-5.3614303193668576E-2"/>
                </c:manualLayout>
              </c:layout>
              <c:showPercent val="1"/>
            </c:dLbl>
            <c:dLbl>
              <c:idx val="3"/>
              <c:layout>
                <c:manualLayout>
                  <c:x val="5.0092103289520344E-2"/>
                  <c:y val="5.5262142016972056E-2"/>
                </c:manualLayout>
              </c:layout>
              <c:showPercent val="1"/>
            </c:dLbl>
            <c:dLbl>
              <c:idx val="4"/>
              <c:layout>
                <c:manualLayout>
                  <c:x val="3.2757838566935212E-2"/>
                  <c:y val="8.1822945850021048E-2"/>
                </c:manualLayout>
              </c:layout>
              <c:showPercent val="1"/>
            </c:dLbl>
            <c:dLbl>
              <c:idx val="5"/>
              <c:layout>
                <c:manualLayout>
                  <c:x val="1.336618688284366E-2"/>
                  <c:y val="8.336688289540154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59</c:v>
                </c:pt>
                <c:pt idx="1">
                  <c:v>101</c:v>
                </c:pt>
                <c:pt idx="2">
                  <c:v>79</c:v>
                </c:pt>
                <c:pt idx="3">
                  <c:v>24</c:v>
                </c:pt>
                <c:pt idx="4">
                  <c:v>18</c:v>
                </c:pt>
                <c:pt idx="5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787423832412077"/>
          <c:y val="0.15513994406259546"/>
          <c:w val="0.19873067949839604"/>
          <c:h val="0.7178666500528976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14"/>
          <c:w val="0.45479438990476101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4.2012893322471802E-2"/>
                  <c:y val="9.7469922702597647E-2"/>
                </c:manualLayout>
              </c:layout>
              <c:showPercent val="1"/>
            </c:dLbl>
            <c:dLbl>
              <c:idx val="1"/>
              <c:layout>
                <c:manualLayout>
                  <c:x val="-7.1726645903878894E-2"/>
                  <c:y val="-4.9690088795602917E-2"/>
                </c:manualLayout>
              </c:layout>
              <c:showPercent val="1"/>
            </c:dLbl>
            <c:dLbl>
              <c:idx val="2"/>
              <c:layout>
                <c:manualLayout>
                  <c:x val="7.6740601947859963E-2"/>
                  <c:y val="-5.3614303193668576E-2"/>
                </c:manualLayout>
              </c:layout>
              <c:showPercent val="1"/>
            </c:dLbl>
            <c:dLbl>
              <c:idx val="3"/>
              <c:layout>
                <c:manualLayout>
                  <c:x val="5.0092103289520365E-2"/>
                  <c:y val="5.5262142016972056E-2"/>
                </c:manualLayout>
              </c:layout>
              <c:showPercent val="1"/>
            </c:dLbl>
            <c:dLbl>
              <c:idx val="4"/>
              <c:layout>
                <c:manualLayout>
                  <c:x val="3.2757838566935212E-2"/>
                  <c:y val="8.1822945850021048E-2"/>
                </c:manualLayout>
              </c:layout>
              <c:showPercent val="1"/>
            </c:dLbl>
            <c:dLbl>
              <c:idx val="5"/>
              <c:layout>
                <c:manualLayout>
                  <c:x val="1.336618688284366E-2"/>
                  <c:y val="8.336688289540154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91</c:v>
                </c:pt>
                <c:pt idx="1">
                  <c:v>112</c:v>
                </c:pt>
                <c:pt idx="2">
                  <c:v>76</c:v>
                </c:pt>
                <c:pt idx="3">
                  <c:v>21</c:v>
                </c:pt>
                <c:pt idx="4">
                  <c:v>10</c:v>
                </c:pt>
                <c:pt idx="5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787423832412121"/>
          <c:y val="0.15513994406259551"/>
          <c:w val="0.19873067949839604"/>
          <c:h val="0.7178666500528976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7986"/>
          <c:y val="0.11682614416636154"/>
          <c:w val="0.43646800486308096"/>
          <c:h val="0.809674021579878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5856473737584949E-2"/>
                  <c:y val="-1.3059261684703997E-2"/>
                </c:manualLayout>
              </c:layout>
              <c:showPercent val="1"/>
            </c:dLbl>
            <c:dLbl>
              <c:idx val="1"/>
              <c:layout>
                <c:manualLayout>
                  <c:x val="3.3541998418853809E-2"/>
                  <c:y val="-0.15776526194194579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114</c:v>
                </c:pt>
                <c:pt idx="1">
                  <c:v>142</c:v>
                </c:pt>
                <c:pt idx="2">
                  <c:v>25</c:v>
                </c:pt>
                <c:pt idx="3">
                  <c:v>2</c:v>
                </c:pt>
                <c:pt idx="4">
                  <c:v>2</c:v>
                </c:pt>
                <c:pt idx="5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808679769103264"/>
          <c:y val="0.14633911801903021"/>
          <c:w val="0.28552430937267337"/>
          <c:h val="0.7227805929617290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7998"/>
          <c:y val="0.11682614416636157"/>
          <c:w val="0.43646800486308107"/>
          <c:h val="0.8096740215798793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5856473737585018E-2"/>
                  <c:y val="-1.3059261684703997E-2"/>
                </c:manualLayout>
              </c:layout>
              <c:showPercent val="1"/>
            </c:dLbl>
            <c:dLbl>
              <c:idx val="1"/>
              <c:layout>
                <c:manualLayout>
                  <c:x val="3.3541998418853823E-2"/>
                  <c:y val="-0.15776526194194587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196</c:v>
                </c:pt>
                <c:pt idx="1">
                  <c:v>100</c:v>
                </c:pt>
                <c:pt idx="2">
                  <c:v>13</c:v>
                </c:pt>
                <c:pt idx="3">
                  <c:v>2</c:v>
                </c:pt>
                <c:pt idx="5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808679769103264"/>
          <c:y val="0.14633911801903021"/>
          <c:w val="0.28552430937267359"/>
          <c:h val="0.7227805929617290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469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293998544180522"/>
                  <c:y val="-2.711550446313004E-2"/>
                </c:manualLayout>
              </c:layout>
              <c:showPercent val="1"/>
            </c:dLbl>
            <c:dLbl>
              <c:idx val="1"/>
              <c:layout>
                <c:manualLayout>
                  <c:x val="9.883099495662552E-2"/>
                  <c:y val="2.2888043030134535E-3"/>
                </c:manualLayout>
              </c:layout>
              <c:showPercent val="1"/>
            </c:dLbl>
            <c:dLbl>
              <c:idx val="2"/>
              <c:layout>
                <c:manualLayout>
                  <c:x val="1.505713291551848E-2"/>
                  <c:y val="4.805165917218765E-2"/>
                </c:manualLayout>
              </c:layout>
              <c:showPercent val="1"/>
            </c:dLbl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150</c:v>
                </c:pt>
                <c:pt idx="1">
                  <c:v>131</c:v>
                </c:pt>
                <c:pt idx="2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57226503913518"/>
          <c:y val="0.28839336906394147"/>
          <c:w val="0.22961252804652219"/>
          <c:h val="0.40598145715682821"/>
        </c:manualLayout>
      </c:layout>
    </c:legend>
    <c:plotVisOnly val="1"/>
  </c:chart>
  <c:txPr>
    <a:bodyPr/>
    <a:lstStyle/>
    <a:p>
      <a:pPr>
        <a:defRPr sz="1200"/>
      </a:pPr>
      <a:endParaRPr lang="es-E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48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293998544180522"/>
                  <c:y val="-2.711550446313004E-2"/>
                </c:manualLayout>
              </c:layout>
              <c:showPercent val="1"/>
            </c:dLbl>
            <c:dLbl>
              <c:idx val="1"/>
              <c:layout>
                <c:manualLayout>
                  <c:x val="9.8830994956625548E-2"/>
                  <c:y val="2.2888043030134544E-3"/>
                </c:manualLayout>
              </c:layout>
              <c:showPercent val="1"/>
            </c:dLbl>
            <c:dLbl>
              <c:idx val="2"/>
              <c:layout>
                <c:manualLayout>
                  <c:x val="1.505713291551848E-2"/>
                  <c:y val="4.805165917218765E-2"/>
                </c:manualLayout>
              </c:layout>
              <c:showPercent val="1"/>
            </c:dLbl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186</c:v>
                </c:pt>
                <c:pt idx="1">
                  <c:v>118</c:v>
                </c:pt>
                <c:pt idx="2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57226503913518"/>
          <c:y val="0.28839336906394164"/>
          <c:w val="0.22961252804652219"/>
          <c:h val="0.40598145715682832"/>
        </c:manualLayout>
      </c:layout>
    </c:legend>
    <c:plotVisOnly val="1"/>
  </c:chart>
  <c:txPr>
    <a:bodyPr/>
    <a:lstStyle/>
    <a:p>
      <a:pPr>
        <a:defRPr sz="1200"/>
      </a:pPr>
      <a:endParaRPr lang="es-E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091"/>
          <c:y val="0.12255986507233295"/>
          <c:w val="0.40586067366579237"/>
          <c:h val="0.7020275469753635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411517040389935"/>
                  <c:y val="-1.7080471580973627E-2"/>
                </c:manualLayout>
              </c:layout>
              <c:showPercent val="1"/>
            </c:dLbl>
            <c:dLbl>
              <c:idx val="2"/>
              <c:layout>
                <c:manualLayout>
                  <c:x val="-2.6025462371340245E-3"/>
                  <c:y val="7.7671181154315636E-3"/>
                </c:manualLayout>
              </c:layout>
              <c:showPercent val="1"/>
            </c:dLbl>
            <c:dLbl>
              <c:idx val="3"/>
              <c:layout>
                <c:manualLayout>
                  <c:x val="-9.4216972878390266E-3"/>
                  <c:y val="-2.3040117373147796E-2"/>
                </c:manualLayout>
              </c:layout>
              <c:showPercent val="1"/>
            </c:dLbl>
            <c:dLbl>
              <c:idx val="4"/>
              <c:layout>
                <c:manualLayout>
                  <c:x val="3.8143885788702245E-2"/>
                  <c:y val="-4.482588111201832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148</c:v>
                </c:pt>
                <c:pt idx="1">
                  <c:v>110</c:v>
                </c:pt>
                <c:pt idx="2">
                  <c:v>9</c:v>
                </c:pt>
                <c:pt idx="3">
                  <c:v>1</c:v>
                </c:pt>
                <c:pt idx="4">
                  <c:v>1</c:v>
                </c:pt>
                <c:pt idx="5">
                  <c:v>30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23"/>
          <c:y val="0.15101445448196468"/>
          <c:w val="0.31219085308968586"/>
          <c:h val="0.647520764650646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768318981540094"/>
          <c:y val="9.2493021302578499E-2"/>
          <c:w val="0.437559354089192"/>
          <c:h val="0.8150139573948429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5239359142394222E-2"/>
                  <c:y val="-7.270340632572083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Familiar/Altres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246</c:v>
                </c:pt>
                <c:pt idx="1">
                  <c:v>53</c:v>
                </c:pt>
                <c:pt idx="2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845754001959814"/>
          <c:y val="0.18477349344511282"/>
          <c:w val="0.3015423850844145"/>
          <c:h val="0.62909892467300776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097"/>
          <c:y val="0.12255986507233295"/>
          <c:w val="0.40586067366579254"/>
          <c:h val="0.7020275469753635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411517040389942"/>
                  <c:y val="-1.7080471580973627E-2"/>
                </c:manualLayout>
              </c:layout>
              <c:showPercent val="1"/>
            </c:dLbl>
            <c:dLbl>
              <c:idx val="2"/>
              <c:layout>
                <c:manualLayout>
                  <c:x val="-2.6025462371340245E-3"/>
                  <c:y val="7.767118115431567E-3"/>
                </c:manualLayout>
              </c:layout>
              <c:showPercent val="1"/>
            </c:dLbl>
            <c:dLbl>
              <c:idx val="3"/>
              <c:layout>
                <c:manualLayout>
                  <c:x val="-9.4216972878390266E-3"/>
                  <c:y val="-2.3040117373147796E-2"/>
                </c:manualLayout>
              </c:layout>
              <c:showPercent val="1"/>
            </c:dLbl>
            <c:dLbl>
              <c:idx val="4"/>
              <c:layout>
                <c:manualLayout>
                  <c:x val="3.8143885788702245E-2"/>
                  <c:y val="-4.482588111201833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188</c:v>
                </c:pt>
                <c:pt idx="1">
                  <c:v>76</c:v>
                </c:pt>
                <c:pt idx="2">
                  <c:v>8</c:v>
                </c:pt>
                <c:pt idx="4">
                  <c:v>1</c:v>
                </c:pt>
                <c:pt idx="5">
                  <c:v>50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274"/>
          <c:y val="0.15101445448196485"/>
          <c:w val="0.31219085308968597"/>
          <c:h val="0.647520764650646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697462817147863"/>
                  <c:y val="7.8144093850092042E-4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107</c:v>
                </c:pt>
                <c:pt idx="1">
                  <c:v>130</c:v>
                </c:pt>
                <c:pt idx="2">
                  <c:v>24</c:v>
                </c:pt>
                <c:pt idx="3">
                  <c:v>3</c:v>
                </c:pt>
                <c:pt idx="4">
                  <c:v>1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42016622922133"/>
          <c:y val="0.25671990024190428"/>
          <c:w val="0.28857983377077895"/>
          <c:h val="0.52740093992344106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697462817147865"/>
                  <c:y val="7.8144093850092075E-4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160</c:v>
                </c:pt>
                <c:pt idx="1">
                  <c:v>94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57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1142016622922133"/>
          <c:y val="0.25671990024190428"/>
          <c:w val="0.28857983377077906"/>
          <c:h val="0.5538273013634265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6430826309571"/>
          <c:y val="0.12015746857778885"/>
          <c:w val="0.46876993926664118"/>
          <c:h val="0.774099441811688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3.8924770500114898E-2"/>
                  <c:y val="-3.283943592486977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116</c:v>
                </c:pt>
                <c:pt idx="1">
                  <c:v>118</c:v>
                </c:pt>
                <c:pt idx="2">
                  <c:v>26</c:v>
                </c:pt>
                <c:pt idx="3">
                  <c:v>1</c:v>
                </c:pt>
                <c:pt idx="4">
                  <c:v>1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681855848710264"/>
          <c:y val="0.25671990024190428"/>
          <c:w val="0.27318133337427475"/>
          <c:h val="0.5129865609561761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6430826309571"/>
          <c:y val="0.12015746857778885"/>
          <c:w val="0.46876993926664134"/>
          <c:h val="0.7740994418116883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3.8924770500114898E-2"/>
                  <c:y val="-3.283943592486979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166</c:v>
                </c:pt>
                <c:pt idx="1">
                  <c:v>87</c:v>
                </c:pt>
                <c:pt idx="2">
                  <c:v>14</c:v>
                </c:pt>
                <c:pt idx="3">
                  <c:v>2</c:v>
                </c:pt>
                <c:pt idx="4">
                  <c:v>1</c:v>
                </c:pt>
                <c:pt idx="5">
                  <c:v>53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395128246578844"/>
          <c:y val="0.25671990024190428"/>
          <c:w val="0.27318133337427492"/>
          <c:h val="0.53941292239616156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"/>
          <c:w val="0.43652471566054396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1.0342300962379699E-2"/>
                  <c:y val="1.7268430186291334E-2"/>
                </c:manualLayout>
              </c:layout>
              <c:showPercent val="1"/>
            </c:dLbl>
            <c:dLbl>
              <c:idx val="4"/>
              <c:layout>
                <c:manualLayout>
                  <c:x val="2.2903871391076153E-2"/>
                  <c:y val="-2.770592239618787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104</c:v>
                </c:pt>
                <c:pt idx="2">
                  <c:v>16</c:v>
                </c:pt>
                <c:pt idx="3">
                  <c:v>5</c:v>
                </c:pt>
                <c:pt idx="4">
                  <c:v>2</c:v>
                </c:pt>
                <c:pt idx="5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308683289588914"/>
          <c:y val="0.19006931993595336"/>
          <c:w val="0.2782927344293098"/>
          <c:h val="0.61742605394107364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418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1.0342300962379699E-2"/>
                  <c:y val="1.7268430186291334E-2"/>
                </c:manualLayout>
              </c:layout>
              <c:showPercent val="1"/>
            </c:dLbl>
            <c:dLbl>
              <c:idx val="4"/>
              <c:layout>
                <c:manualLayout>
                  <c:x val="2.2903871391076164E-2"/>
                  <c:y val="-2.770592239618787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96</c:v>
                </c:pt>
                <c:pt idx="1">
                  <c:v>59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164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308683289588936"/>
          <c:y val="0.19006931993595336"/>
          <c:w val="0.27829273442930974"/>
          <c:h val="0.61742605394107364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25"/>
          <c:y val="0.10814548610506834"/>
          <c:w val="0.46141622922134801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9.8261154855643195E-3"/>
                  <c:y val="-4.297962994770731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139</c:v>
                </c:pt>
                <c:pt idx="1">
                  <c:v>104</c:v>
                </c:pt>
                <c:pt idx="2">
                  <c:v>15</c:v>
                </c:pt>
                <c:pt idx="3">
                  <c:v>2</c:v>
                </c:pt>
                <c:pt idx="4">
                  <c:v>1</c:v>
                </c:pt>
                <c:pt idx="5">
                  <c:v>36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0551181123"/>
          <c:y val="0.17744081592194896"/>
          <c:w val="0.31219096380245892"/>
          <c:h val="0.6451183681561020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36"/>
          <c:y val="0.10814548610506834"/>
          <c:w val="0.46141622922134812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9.826115485564323E-3"/>
                  <c:y val="-4.297962994770732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165</c:v>
                </c:pt>
                <c:pt idx="1">
                  <c:v>94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56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157121407174082"/>
          <c:y val="0.18705040190012548"/>
          <c:w val="0.3121909638024592"/>
          <c:h val="0.64511836815610202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786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373E-3"/>
                  <c:y val="2.2381444570470498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1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132</c:v>
                </c:pt>
                <c:pt idx="1">
                  <c:v>100</c:v>
                </c:pt>
                <c:pt idx="2">
                  <c:v>19</c:v>
                </c:pt>
                <c:pt idx="3">
                  <c:v>4</c:v>
                </c:pt>
                <c:pt idx="4">
                  <c:v>1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822"/>
          <c:y val="0.13660007551469927"/>
          <c:w val="0.28431910335222738"/>
          <c:h val="0.7003734875306163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8395395397577"/>
          <c:y val="8.8264617727176545E-2"/>
          <c:w val="0.47053272301389548"/>
          <c:h val="0.818317779154600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3.438516486194193E-2"/>
                  <c:y val="7.811616627799163E-2"/>
                </c:manualLayout>
              </c:layout>
              <c:showPercent val="1"/>
            </c:dLbl>
            <c:dLbl>
              <c:idx val="1"/>
              <c:layout>
                <c:manualLayout>
                  <c:x val="-6.5940110720199743E-2"/>
                  <c:y val="5.6878462192244308E-2"/>
                </c:manualLayout>
              </c:layout>
              <c:showPercent val="1"/>
            </c:dLbl>
            <c:dLbl>
              <c:idx val="2"/>
              <c:layout>
                <c:manualLayout>
                  <c:x val="-0.10183914982481571"/>
                  <c:y val="-5.0917547540441137E-2"/>
                </c:manualLayout>
              </c:layout>
              <c:showPercent val="1"/>
            </c:dLbl>
            <c:dLbl>
              <c:idx val="3"/>
              <c:layout>
                <c:manualLayout>
                  <c:x val="-2.6717926225191271E-2"/>
                  <c:y val="-9.7840816355524662E-2"/>
                </c:manualLayout>
              </c:layout>
              <c:showPercent val="1"/>
            </c:dLbl>
            <c:dLbl>
              <c:idx val="4"/>
              <c:layout>
                <c:manualLayout>
                  <c:x val="0.12262536900684666"/>
                  <c:y val="-4.1918824924065297E-2"/>
                </c:manualLayout>
              </c:layout>
              <c:showPercent val="1"/>
            </c:dLbl>
            <c:dLbl>
              <c:idx val="5"/>
              <c:layout>
                <c:manualLayout>
                  <c:x val="9.8453930007165E-2"/>
                  <c:y val="5.944075083581514E-2"/>
                </c:manualLayout>
              </c:layout>
              <c:showPercent val="1"/>
            </c:dLbl>
            <c:dLbl>
              <c:idx val="6"/>
              <c:layout>
                <c:manualLayout>
                  <c:x val="6.8883870292084414E-3"/>
                  <c:y val="-6.489083739453865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23</c:v>
                </c:pt>
                <c:pt idx="1">
                  <c:v>27</c:v>
                </c:pt>
                <c:pt idx="2">
                  <c:v>60</c:v>
                </c:pt>
                <c:pt idx="3">
                  <c:v>68</c:v>
                </c:pt>
                <c:pt idx="4">
                  <c:v>56</c:v>
                </c:pt>
                <c:pt idx="5">
                  <c:v>55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440363205390296"/>
          <c:y val="0.19487663449320208"/>
          <c:w val="0.33559636794609826"/>
          <c:h val="0.68673305272957763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797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384E-3"/>
                  <c:y val="2.2381444570470511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2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144</c:v>
                </c:pt>
                <c:pt idx="1">
                  <c:v>101</c:v>
                </c:pt>
                <c:pt idx="2">
                  <c:v>23</c:v>
                </c:pt>
                <c:pt idx="3">
                  <c:v>2</c:v>
                </c:pt>
                <c:pt idx="4">
                  <c:v>1</c:v>
                </c:pt>
                <c:pt idx="5">
                  <c:v>52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947572178477844"/>
          <c:y val="0.13660007551469927"/>
          <c:w val="0.28431910335222754"/>
          <c:h val="0.7003734875306163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292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6.5236220472441042E-3"/>
                  <c:y val="1.271113660215633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42</c:v>
                </c:pt>
                <c:pt idx="1">
                  <c:v>115</c:v>
                </c:pt>
                <c:pt idx="2">
                  <c:v>74</c:v>
                </c:pt>
                <c:pt idx="3">
                  <c:v>28</c:v>
                </c:pt>
                <c:pt idx="4">
                  <c:v>6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113687977484259"/>
          <c:y val="0.21510263718818975"/>
          <c:w val="0.26466192592787796"/>
          <c:h val="0.6083671875768482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868153980752424"/>
          <c:y val="9.4302385674301617E-2"/>
          <c:w val="0.44757906824146981"/>
          <c:h val="0.7741889168937297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6.5236220472441077E-3"/>
                  <c:y val="1.271113660215633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72</c:v>
                </c:pt>
                <c:pt idx="1">
                  <c:v>113</c:v>
                </c:pt>
                <c:pt idx="2">
                  <c:v>65</c:v>
                </c:pt>
                <c:pt idx="3">
                  <c:v>15</c:v>
                </c:pt>
                <c:pt idx="4">
                  <c:v>6</c:v>
                </c:pt>
                <c:pt idx="5">
                  <c:v>52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11368797748427"/>
          <c:y val="0.21510263718818975"/>
          <c:w val="0.26466192592787807"/>
          <c:h val="0.60836718757684827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02"/>
          <c:y val="0.12080914227256871"/>
          <c:w val="0.47211619336353838"/>
          <c:h val="0.8166313180190342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7947296363440124E-3"/>
                  <c:y val="8.1195326563241604E-3"/>
                </c:manualLayout>
              </c:layout>
              <c:showPercent val="1"/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85</c:v>
                </c:pt>
                <c:pt idx="1">
                  <c:v>143</c:v>
                </c:pt>
                <c:pt idx="2">
                  <c:v>28</c:v>
                </c:pt>
                <c:pt idx="3">
                  <c:v>6</c:v>
                </c:pt>
                <c:pt idx="4">
                  <c:v>1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6618038925"/>
          <c:y val="0.21587915983465458"/>
          <c:w val="0.30524659052218905"/>
          <c:h val="0.5682416803306911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991613625504613"/>
          <c:y val="0.12080914227256871"/>
          <c:w val="0.47211619336353838"/>
          <c:h val="0.8166313180190344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7.7947296363440124E-3"/>
                  <c:y val="8.1195326563241691E-3"/>
                </c:manualLayout>
              </c:layout>
              <c:showPercent val="1"/>
            </c:dLbl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115</c:v>
                </c:pt>
                <c:pt idx="1">
                  <c:v>118</c:v>
                </c:pt>
                <c:pt idx="2">
                  <c:v>31</c:v>
                </c:pt>
                <c:pt idx="3">
                  <c:v>4</c:v>
                </c:pt>
                <c:pt idx="4">
                  <c:v>1</c:v>
                </c:pt>
                <c:pt idx="5">
                  <c:v>54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475346618038958"/>
          <c:y val="0.23029353880191927"/>
          <c:w val="0.30524659052218905"/>
          <c:h val="0.60668002424339684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25"/>
          <c:y val="0.12015746857778885"/>
          <c:w val="0.4572495625546808"/>
          <c:h val="0.7909162172734971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848E-2"/>
                  <c:y val="-8.3803912993144179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77</c:v>
                </c:pt>
                <c:pt idx="1">
                  <c:v>157</c:v>
                </c:pt>
                <c:pt idx="2">
                  <c:v>25</c:v>
                </c:pt>
                <c:pt idx="3">
                  <c:v>1</c:v>
                </c:pt>
                <c:pt idx="4">
                  <c:v>2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045869461377615"/>
          <c:y val="0.22789114230737523"/>
          <c:w val="0.31013959915045736"/>
          <c:h val="0.5802536628034112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436"/>
          <c:y val="0.12015746857778885"/>
          <c:w val="0.4572495625546808"/>
          <c:h val="0.790916217273497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859E-2"/>
                  <c:y val="-8.3803912993144231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118</c:v>
                </c:pt>
                <c:pt idx="1">
                  <c:v>129</c:v>
                </c:pt>
                <c:pt idx="2">
                  <c:v>19</c:v>
                </c:pt>
                <c:pt idx="4">
                  <c:v>1</c:v>
                </c:pt>
                <c:pt idx="5">
                  <c:v>56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8780911901914088"/>
          <c:y val="0.22789114230737523"/>
          <c:w val="0.31013959915045747"/>
          <c:h val="0.5802536628034112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31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718225857126286E-2"/>
                  <c:y val="-0.1268331907949709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187</c:v>
                </c:pt>
                <c:pt idx="1">
                  <c:v>26</c:v>
                </c:pt>
                <c:pt idx="2">
                  <c:v>84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51618547681416"/>
          <c:y val="0.22519252509166687"/>
          <c:w val="0.12749611159716223"/>
          <c:h val="0.5316305405644519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37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718225857126286E-2"/>
                  <c:y val="-0.12683319079497091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194</c:v>
                </c:pt>
                <c:pt idx="1">
                  <c:v>13</c:v>
                </c:pt>
                <c:pt idx="2">
                  <c:v>116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51618547681382"/>
          <c:y val="0.22519252509166687"/>
          <c:w val="0.12749611159716234"/>
          <c:h val="0.5316305405644519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04"/>
          <c:y val="8.1719124665083229E-2"/>
          <c:w val="0.46141627968244669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4.7380309206070559E-2"/>
                  <c:y val="8.093862955197386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246</c:v>
                </c:pt>
                <c:pt idx="1">
                  <c:v>4</c:v>
                </c:pt>
                <c:pt idx="2">
                  <c:v>47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15089471298739374"/>
          <c:w val="0.21941531442184287"/>
          <c:h val="0.59321071400737058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839539539758"/>
          <c:y val="8.8264617727176545E-2"/>
          <c:w val="0.47053272301389548"/>
          <c:h val="0.8183177791546005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3.438516486194193E-2"/>
                  <c:y val="7.811616627799163E-2"/>
                </c:manualLayout>
              </c:layout>
              <c:showPercent val="1"/>
            </c:dLbl>
            <c:dLbl>
              <c:idx val="1"/>
              <c:layout>
                <c:manualLayout>
                  <c:x val="-6.5940110720199743E-2"/>
                  <c:y val="5.6878462192244308E-2"/>
                </c:manualLayout>
              </c:layout>
              <c:showPercent val="1"/>
            </c:dLbl>
            <c:dLbl>
              <c:idx val="2"/>
              <c:layout>
                <c:manualLayout>
                  <c:x val="-0.12159235721625491"/>
                  <c:y val="-5.8102778194472375E-3"/>
                </c:manualLayout>
              </c:layout>
              <c:showPercent val="1"/>
            </c:dLbl>
            <c:dLbl>
              <c:idx val="3"/>
              <c:layout>
                <c:manualLayout>
                  <c:x val="-7.9392335026591362E-2"/>
                  <c:y val="-7.6613767579694403E-2"/>
                </c:manualLayout>
              </c:layout>
              <c:showPercent val="1"/>
            </c:dLbl>
            <c:dLbl>
              <c:idx val="4"/>
              <c:layout>
                <c:manualLayout>
                  <c:x val="9.6288104784983203E-2"/>
                  <c:y val="-8.4372922475725712E-2"/>
                </c:manualLayout>
              </c:layout>
              <c:showPercent val="1"/>
            </c:dLbl>
            <c:dLbl>
              <c:idx val="5"/>
              <c:layout>
                <c:manualLayout>
                  <c:x val="9.8453930007165E-2"/>
                  <c:y val="5.9440750835815161E-2"/>
                </c:manualLayout>
              </c:layout>
              <c:showPercent val="1"/>
            </c:dLbl>
            <c:dLbl>
              <c:idx val="6"/>
              <c:layout>
                <c:manualLayout>
                  <c:x val="6.8883870292084414E-3"/>
                  <c:y val="-6.4890837394538719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26</c:v>
                </c:pt>
                <c:pt idx="1">
                  <c:v>28</c:v>
                </c:pt>
                <c:pt idx="2">
                  <c:v>45</c:v>
                </c:pt>
                <c:pt idx="3">
                  <c:v>48</c:v>
                </c:pt>
                <c:pt idx="4">
                  <c:v>69</c:v>
                </c:pt>
                <c:pt idx="5">
                  <c:v>99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44036320539034"/>
          <c:y val="0.19487663449320208"/>
          <c:w val="0.33559636794609843"/>
          <c:h val="0.68673305272957785"/>
        </c:manualLayout>
      </c:layout>
      <c:txPr>
        <a:bodyPr/>
        <a:lstStyle/>
        <a:p>
          <a:pPr>
            <a:defRPr sz="14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12"/>
          <c:y val="8.1719124665083229E-2"/>
          <c:w val="0.46141627968244697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4.7380309206070559E-2"/>
                  <c:y val="8.093862955197386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241</c:v>
                </c:pt>
                <c:pt idx="1">
                  <c:v>5</c:v>
                </c:pt>
                <c:pt idx="2">
                  <c:v>77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197918875537935"/>
          <c:y val="0.15089471298739379"/>
          <c:w val="0.21941531442184301"/>
          <c:h val="0.59321071400737058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3380697001388499E-2"/>
          <c:y val="0.16340060547958266"/>
          <c:w val="0.39058293860268439"/>
          <c:h val="0.6756011855353798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029388201588543"/>
                  <c:y val="9.7677279836440346E-3"/>
                </c:manualLayout>
              </c:layout>
              <c:showPercent val="1"/>
            </c:dLbl>
            <c:dLbl>
              <c:idx val="3"/>
              <c:layout>
                <c:manualLayout>
                  <c:x val="9.4085051313715085E-2"/>
                  <c:y val="4.424609014699643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Hoja1!$A$2:$A$5</c:f>
              <c:strCache>
                <c:ptCount val="4"/>
                <c:pt idx="0">
                  <c:v>Insatisfacció telefònica</c:v>
                </c:pt>
                <c:pt idx="1">
                  <c:v>Descontents amb les esperes per ser atesos</c:v>
                </c:pt>
                <c:pt idx="2">
                  <c:v>Fan referència a una bona atenció i tracte</c:v>
                </c:pt>
                <c:pt idx="3">
                  <c:v>Altres observacions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17</c:v>
                </c:pt>
                <c:pt idx="1">
                  <c:v>10</c:v>
                </c:pt>
                <c:pt idx="2">
                  <c:v>11</c:v>
                </c:pt>
                <c:pt idx="3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018936244415604"/>
          <c:y val="0.18926798411316051"/>
          <c:w val="0.36631928700644301"/>
          <c:h val="0.64789039321366593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3380697001388499E-2"/>
          <c:y val="0.16340060547958266"/>
          <c:w val="0.39058293860268462"/>
          <c:h val="0.6756011855353801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029388201588547"/>
                  <c:y val="9.7677279836440346E-3"/>
                </c:manualLayout>
              </c:layout>
              <c:showPercent val="1"/>
            </c:dLbl>
            <c:dLbl>
              <c:idx val="3"/>
              <c:layout>
                <c:manualLayout>
                  <c:x val="9.4085051313715085E-2"/>
                  <c:y val="4.4246090146996465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Hoja1!$A$2:$A$5</c:f>
              <c:strCache>
                <c:ptCount val="4"/>
                <c:pt idx="0">
                  <c:v>Insatisfacció telefònica</c:v>
                </c:pt>
                <c:pt idx="1">
                  <c:v>Descontents amb les esperes per ser atesos</c:v>
                </c:pt>
                <c:pt idx="2">
                  <c:v>Fan referència a una bona atenció i tracte</c:v>
                </c:pt>
                <c:pt idx="3">
                  <c:v>Altres observacions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17</c:v>
                </c:pt>
                <c:pt idx="1">
                  <c:v>10</c:v>
                </c:pt>
                <c:pt idx="2">
                  <c:v>11</c:v>
                </c:pt>
                <c:pt idx="3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018936244415604"/>
          <c:y val="0.18926798411316062"/>
          <c:w val="0.4436138936585623"/>
          <c:h val="0.64789039321366615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21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184</c:v>
                </c:pt>
                <c:pt idx="1">
                  <c:v>96</c:v>
                </c:pt>
                <c:pt idx="2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88641909105986"/>
          <c:y val="0.25686480069189038"/>
          <c:w val="0.28269538896893026"/>
          <c:h val="0.5003365246743131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12255986507233295"/>
          <c:w val="0.44197178477690291"/>
          <c:h val="0.764489855833512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199</c:v>
                </c:pt>
                <c:pt idx="1">
                  <c:v>98</c:v>
                </c:pt>
                <c:pt idx="2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88641909105986"/>
          <c:y val="0.25686480069189038"/>
          <c:w val="0.28269538896893026"/>
          <c:h val="0.50033652467431289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167552493438287"/>
          <c:y val="0.12255986507233295"/>
          <c:w val="0.43780511811023631"/>
          <c:h val="0.7572826663498795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293749896199357E-2"/>
                  <c:y val="-0.16664384074721728"/>
                </c:manualLayout>
              </c:layout>
              <c:showPercent val="1"/>
            </c:dLbl>
            <c:dLbl>
              <c:idx val="3"/>
              <c:layout>
                <c:manualLayout>
                  <c:x val="4.5083645526132872E-2"/>
                  <c:y val="6.8610552233396419E-2"/>
                </c:manualLayout>
              </c:layout>
              <c:showPercent val="1"/>
            </c:dLbl>
            <c:dLbl>
              <c:idx val="4"/>
              <c:layout>
                <c:manualLayout>
                  <c:x val="6.7792541557305528E-3"/>
                  <c:y val="7.184414008203708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192</c:v>
                </c:pt>
                <c:pt idx="1">
                  <c:v>63</c:v>
                </c:pt>
                <c:pt idx="2">
                  <c:v>5</c:v>
                </c:pt>
                <c:pt idx="3">
                  <c:v>29</c:v>
                </c:pt>
                <c:pt idx="4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818554098524018"/>
          <c:y val="0.18915864669789698"/>
          <c:w val="0.34181445901476015"/>
          <c:h val="0.6072681384718640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167552493438282"/>
          <c:y val="0.12255986507233295"/>
          <c:w val="0.43780511811023631"/>
          <c:h val="0.7572826663498798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293749896199357E-2"/>
                  <c:y val="-0.16664384074721733"/>
                </c:manualLayout>
              </c:layout>
              <c:showPercent val="1"/>
            </c:dLbl>
            <c:dLbl>
              <c:idx val="3"/>
              <c:layout>
                <c:manualLayout>
                  <c:x val="4.5083645526132872E-2"/>
                  <c:y val="6.8610552233396419E-2"/>
                </c:manualLayout>
              </c:layout>
              <c:showPercent val="1"/>
            </c:dLbl>
            <c:dLbl>
              <c:idx val="4"/>
              <c:layout>
                <c:manualLayout>
                  <c:x val="6.7792541557305571E-3"/>
                  <c:y val="7.184414008203708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167</c:v>
                </c:pt>
                <c:pt idx="1">
                  <c:v>81</c:v>
                </c:pt>
                <c:pt idx="2">
                  <c:v>11</c:v>
                </c:pt>
                <c:pt idx="3">
                  <c:v>35</c:v>
                </c:pt>
                <c:pt idx="4">
                  <c:v>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818554098524018"/>
          <c:y val="0.18915864669789703"/>
          <c:w val="0.34181445901476037"/>
          <c:h val="0.6072681384718640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34317585301841"/>
          <c:y val="0.10810784225448462"/>
          <c:w val="0.44541863517060476"/>
          <c:h val="0.770451960771702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5"/>
              <c:layout>
                <c:manualLayout>
                  <c:x val="1.4851460155688133E-2"/>
                  <c:y val="4.315385098483127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72</c:v>
                </c:pt>
                <c:pt idx="1">
                  <c:v>105</c:v>
                </c:pt>
                <c:pt idx="2">
                  <c:v>50</c:v>
                </c:pt>
                <c:pt idx="3">
                  <c:v>32</c:v>
                </c:pt>
                <c:pt idx="4">
                  <c:v>25</c:v>
                </c:pt>
                <c:pt idx="5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776582458442697"/>
          <c:y val="0.16100653224848419"/>
          <c:w val="0.32113511620616975"/>
          <c:h val="0.68875515758586181"/>
        </c:manualLayout>
      </c:layout>
      <c:txPr>
        <a:bodyPr/>
        <a:lstStyle/>
        <a:p>
          <a:pPr>
            <a:defRPr sz="12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9246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D2B88F90-E7A9-48DD-A967-0CA30257E8E2}" type="datetimeFigureOut">
              <a:rPr lang="ca-ES"/>
              <a:pPr>
                <a:defRPr/>
              </a:pPr>
              <a:t>19/06/2015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9246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1872D231-2656-4483-B9D8-5BFF8327100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80822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246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747298"/>
            <a:ext cx="5494662" cy="449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246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0D68BE1-5269-4244-B3C7-C6059431D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64942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1052513"/>
            <a:ext cx="2286000" cy="48958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1052513"/>
            <a:ext cx="6705600" cy="48958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5397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59313" y="1700213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59313" y="3900488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771651"/>
            <a:ext cx="8229600" cy="40862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52513"/>
            <a:ext cx="9144000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028" name="3 Imagen" descr="LOGO FJF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0650" y="174625"/>
            <a:ext cx="39243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6 Imag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115888"/>
            <a:ext cx="284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43182"/>
            <a:ext cx="9144000" cy="10731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ca-ES" sz="3200" dirty="0" smtClean="0"/>
              <a:t>Pla d’enquestes 2015</a:t>
            </a:r>
            <a:br>
              <a:rPr lang="ca-ES" sz="3200" dirty="0" smtClean="0"/>
            </a:br>
            <a:r>
              <a:rPr lang="ca-ES" sz="1800" dirty="0" smtClean="0"/>
              <a:t>Març – Abril </a:t>
            </a:r>
          </a:p>
        </p:txBody>
      </p:sp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28596" y="3714752"/>
            <a:ext cx="84296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2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Hospital Podològic Universitat de Barcelona</a:t>
            </a:r>
            <a:endParaRPr lang="ca-ES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Temps d’espera per ser atès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785902"/>
          <a:ext cx="392905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857752" y="1785902"/>
          <a:ext cx="392905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Informació verbal i escrita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643050"/>
          <a:ext cx="428624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14876" y="1785926"/>
          <a:ext cx="428624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Sap el nom del facultatiu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4000496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86314" y="1643050"/>
          <a:ext cx="4000496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Tracte rebut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14876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informació sobre el procés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5720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21431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572000" y="1571612"/>
          <a:ext cx="45720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Han sigut entenedores les explicacions?</a:t>
            </a:r>
            <a:endParaRPr lang="ca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3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7" name="7 Marcador de contenido"/>
          <p:cNvGraphicFramePr>
            <a:graphicFrameLocks/>
          </p:cNvGraphicFramePr>
          <p:nvPr/>
        </p:nvGraphicFramePr>
        <p:xfrm>
          <a:off x="4714876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Assistència </a:t>
            </a:r>
            <a:r>
              <a:rPr lang="ca-ES" dirty="0" err="1" smtClean="0"/>
              <a:t>podològica</a:t>
            </a:r>
            <a:r>
              <a:rPr lang="ca-ES" dirty="0" smtClean="0"/>
              <a:t> rebuda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4214810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86314" y="1643050"/>
          <a:ext cx="4214810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s’han respectat els drets de pacient?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0719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86314" y="1571612"/>
          <a:ext cx="40719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respecte a la intimitat i confidencialitat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21481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643438" y="1571612"/>
          <a:ext cx="421481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Comoditat de la sala d’espera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857752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500562" y="1571612"/>
          <a:ext cx="464343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Pla d’enquestes HOUB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1844824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Població diana: Pacients atesos a l’</a:t>
            </a:r>
            <a:r>
              <a:rPr lang="ca-ES" sz="2200" b="1" i="1" dirty="0" smtClean="0">
                <a:latin typeface="Calibri" pitchFamily="34" charset="0"/>
              </a:rPr>
              <a:t>Hospital </a:t>
            </a:r>
            <a:r>
              <a:rPr lang="ca-ES" sz="2200" b="1" i="1" dirty="0" err="1" smtClean="0">
                <a:latin typeface="Calibri" pitchFamily="34" charset="0"/>
              </a:rPr>
              <a:t>Podològic</a:t>
            </a:r>
            <a:r>
              <a:rPr lang="ca-ES" sz="2200" b="1" i="1" dirty="0" smtClean="0">
                <a:latin typeface="Calibri" pitchFamily="34" charset="0"/>
              </a:rPr>
              <a:t> </a:t>
            </a:r>
            <a:r>
              <a:rPr lang="ca-ES" sz="2200" b="1" i="1" dirty="0" smtClean="0">
                <a:latin typeface="Calibri" pitchFamily="34" charset="0"/>
              </a:rPr>
              <a:t>Universitat de Barcelona</a:t>
            </a:r>
            <a:endParaRPr lang="ca-ES" sz="2200" dirty="0" smtClean="0">
              <a:latin typeface="Calibri" pitchFamily="34" charset="0"/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de l’univers a enquestar: </a:t>
            </a:r>
            <a:r>
              <a:rPr lang="ca-ES" sz="2200" dirty="0" smtClean="0">
                <a:latin typeface="Calibri" pitchFamily="34" charset="0"/>
              </a:rPr>
              <a:t>2.042 </a:t>
            </a:r>
            <a:r>
              <a:rPr lang="ca-ES" sz="2200" dirty="0" smtClean="0">
                <a:latin typeface="Calibri" pitchFamily="34" charset="0"/>
              </a:rPr>
              <a:t>pacients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Període: abril i maig 2015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mostral </a:t>
            </a:r>
            <a:r>
              <a:rPr lang="ca-ES" sz="2200" dirty="0" smtClean="0">
                <a:latin typeface="Calibri" pitchFamily="34" charset="0"/>
              </a:rPr>
              <a:t>323 </a:t>
            </a:r>
            <a:r>
              <a:rPr lang="ca-ES" sz="2200" dirty="0" smtClean="0">
                <a:latin typeface="Calibri" pitchFamily="34" charset="0"/>
              </a:rPr>
              <a:t>pacients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Metodologia: Qüestionari de 17 preguntes amb respostes de 5 categories, respostes dicotòmiques i una pregunta oberta.</a:t>
            </a:r>
            <a:endParaRPr lang="ca-E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Neteja del centre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572000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Valoració global HPUB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64343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500562" y="1571612"/>
          <a:ext cx="464343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Percepció millora estat de salut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4500562" cy="508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643438" y="1643050"/>
          <a:ext cx="4500562" cy="508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Li agradaria tornar a ser atès al </a:t>
            </a:r>
            <a:r>
              <a:rPr lang="ca-ES" dirty="0" err="1" smtClean="0"/>
              <a:t>HPUB</a:t>
            </a:r>
            <a:r>
              <a:rPr lang="ca-ES" dirty="0" smtClean="0"/>
              <a:t>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571612"/>
          <a:ext cx="471487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429124" y="1571612"/>
          <a:ext cx="471487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52 observacions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" y="1571612"/>
          <a:ext cx="4643437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286910" y="4142586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500166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14876" y="1571612"/>
          <a:ext cx="442912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Altres observacions</a:t>
            </a:r>
            <a:endParaRPr lang="ca-ES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1142976" y="4643446"/>
            <a:ext cx="2000264" cy="1500198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“Els accessos a l’Hospital són deficients”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3929058" y="3929066"/>
            <a:ext cx="1714512" cy="228601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Només visita un dia el servei que el tracta i considera que és insuficient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2714612" y="1714488"/>
            <a:ext cx="3929090" cy="1166826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Impossible el contacte telefònic</a:t>
            </a:r>
            <a:endParaRPr lang="ca-ES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7429520" y="2214554"/>
            <a:ext cx="1143008" cy="100013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6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Preus elevats</a:t>
            </a:r>
            <a:endParaRPr lang="ca-ES" sz="16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5929322" y="3500438"/>
            <a:ext cx="2571768" cy="157163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Dificultats per trobar l’Hospital. Fan referència a una mala senyalització.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357158" y="3214686"/>
            <a:ext cx="3286148" cy="92869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Descontents amb la temperatura de l’Hospital.</a:t>
            </a:r>
            <a:endParaRPr lang="ca-ES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Qui contesta l’enquesta?</a:t>
            </a:r>
            <a:endParaRPr lang="ca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1" y="1785926"/>
          <a:ext cx="3786214" cy="465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4714876" y="1928802"/>
          <a:ext cx="3786214" cy="4657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500166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Grups d’edat dels qui contesten</a:t>
            </a:r>
            <a:endParaRPr lang="ca-ES" sz="2400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428596" y="1785926"/>
          <a:ext cx="385765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500166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9" name="8 Gráfico"/>
          <p:cNvGraphicFramePr/>
          <p:nvPr/>
        </p:nvGraphicFramePr>
        <p:xfrm>
          <a:off x="4714876" y="1857364"/>
          <a:ext cx="385765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Gènere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371474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00166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929190" y="1571612"/>
          <a:ext cx="371474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31862"/>
            <a:ext cx="9144000" cy="539750"/>
          </a:xfrm>
        </p:spPr>
        <p:txBody>
          <a:bodyPr/>
          <a:lstStyle/>
          <a:p>
            <a:r>
              <a:rPr lang="ca-ES" dirty="0" smtClean="0"/>
              <a:t>Serveis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226603"/>
          <a:ext cx="3286148" cy="4454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</a:tblGrid>
              <a:tr h="263825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Integrada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39708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Ortopodologia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Patomecànica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Làser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Cirurgia 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 pregrau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Peu de risc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Quiropodologia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pediàtrica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 clínica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60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b="0" noProof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Ns / Nc</a:t>
                      </a:r>
                      <a:endParaRPr lang="ca-ES" sz="1200" b="0" noProof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144</a:t>
                      </a:r>
                      <a:endParaRPr lang="ca-ES" sz="1200" b="0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30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297</a:t>
                      </a:r>
                      <a:endParaRPr lang="ca-ES" sz="1200" b="1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28651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5072066" y="2214554"/>
          <a:ext cx="3286148" cy="4454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643074"/>
              </a:tblGrid>
              <a:tr h="263825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Integrada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39708">
                <a:tc>
                  <a:txBody>
                    <a:bodyPr/>
                    <a:lstStyle/>
                    <a:p>
                      <a:r>
                        <a:rPr lang="ca-ES" sz="1200" noProof="0" dirty="0" err="1" smtClean="0">
                          <a:latin typeface="Calibri" pitchFamily="34" charset="0"/>
                          <a:cs typeface="Calibri" pitchFamily="34" charset="0"/>
                        </a:rPr>
                        <a:t>Ortopodologia</a:t>
                      </a:r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Patomecànica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Làser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Cirurgia 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Posturologia pregrau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Peu de risc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23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Quiropodologia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22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</a:t>
                      </a:r>
                      <a:r>
                        <a:rPr lang="ca-ES" sz="1200" baseline="0" noProof="0" smtClean="0">
                          <a:latin typeface="Calibri" pitchFamily="34" charset="0"/>
                          <a:cs typeface="Calibri" pitchFamily="34" charset="0"/>
                        </a:rPr>
                        <a:t> pediàtrica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noProof="0" smtClean="0">
                          <a:latin typeface="Calibri" pitchFamily="34" charset="0"/>
                          <a:cs typeface="Calibri" pitchFamily="34" charset="0"/>
                        </a:rPr>
                        <a:t>Podologia clínica</a:t>
                      </a:r>
                      <a:endParaRPr lang="ca-ES" sz="12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noProof="0" dirty="0" smtClean="0">
                          <a:latin typeface="Calibri" pitchFamily="34" charset="0"/>
                          <a:cs typeface="Calibri" pitchFamily="34" charset="0"/>
                        </a:rPr>
                        <a:t>107</a:t>
                      </a:r>
                      <a:endParaRPr lang="ca-ES" sz="12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73567">
                <a:tc>
                  <a:txBody>
                    <a:bodyPr/>
                    <a:lstStyle/>
                    <a:p>
                      <a:r>
                        <a:rPr lang="ca-ES" sz="1200" b="0" noProof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Ns / Nc</a:t>
                      </a:r>
                      <a:endParaRPr lang="ca-ES" sz="1200" b="0" noProof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142</a:t>
                      </a:r>
                      <a:endParaRPr lang="ca-ES" sz="1200" b="0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30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2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2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ca-ES" sz="1200" b="1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ens ha conegut?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21481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86314" y="1571612"/>
          <a:ext cx="421481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Accessibilitat telefònica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35768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643042" y="17859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00024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786314" y="1571612"/>
          <a:ext cx="435768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876290"/>
          </a:xfrm>
        </p:spPr>
        <p:txBody>
          <a:bodyPr/>
          <a:lstStyle/>
          <a:p>
            <a:r>
              <a:rPr lang="ca-ES" dirty="0" smtClean="0"/>
              <a:t>Agilitat en la gestió dels tràmits administratius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85720" y="2071678"/>
          <a:ext cx="3786214" cy="458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4 Conector recto"/>
          <p:cNvCxnSpPr/>
          <p:nvPr/>
        </p:nvCxnSpPr>
        <p:spPr>
          <a:xfrm rot="5400000">
            <a:off x="3143240" y="4071942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571604" y="20716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2014</a:t>
            </a:r>
            <a:endParaRPr lang="es-ES" b="1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286512" y="214311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Calibri" pitchFamily="34" charset="0"/>
              </a:rPr>
              <a:t>2015</a:t>
            </a:r>
            <a:endParaRPr lang="es-ES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4857752" y="2071678"/>
          <a:ext cx="3786214" cy="458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4818</TotalTime>
  <Words>531</Words>
  <Application>Microsoft Office PowerPoint</Application>
  <PresentationFormat>Presentación en pantalla (4:3)</PresentationFormat>
  <Paragraphs>242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Diseño predeterminado</vt:lpstr>
      <vt:lpstr>Pla d’enquestes 2015 Març – Abril </vt:lpstr>
      <vt:lpstr>Pla d’enquestes HOUB</vt:lpstr>
      <vt:lpstr>Qui contesta l’enquesta?</vt:lpstr>
      <vt:lpstr>Grups d’edat dels qui contesten</vt:lpstr>
      <vt:lpstr>Gènere</vt:lpstr>
      <vt:lpstr>Serveis</vt:lpstr>
      <vt:lpstr>Com ens ha conegut?</vt:lpstr>
      <vt:lpstr>Accessibilitat telefònica</vt:lpstr>
      <vt:lpstr>Agilitat en la gestió dels tràmits administratius</vt:lpstr>
      <vt:lpstr>Temps d’espera per ser atès</vt:lpstr>
      <vt:lpstr>Informació verbal i escrita</vt:lpstr>
      <vt:lpstr>Sap el nom del facultatiu que l’ha atès?</vt:lpstr>
      <vt:lpstr>Tracte rebut</vt:lpstr>
      <vt:lpstr>La informació sobre el procés</vt:lpstr>
      <vt:lpstr>Han sigut entenedores les explicacions?</vt:lpstr>
      <vt:lpstr>Assistència podològica rebuda</vt:lpstr>
      <vt:lpstr>Com s’han respectat els drets de pacient?</vt:lpstr>
      <vt:lpstr>El respecte a la intimitat i confidencialitat</vt:lpstr>
      <vt:lpstr>Comoditat de la sala d’espera</vt:lpstr>
      <vt:lpstr>Neteja del centre</vt:lpstr>
      <vt:lpstr>Valoració global HPUB</vt:lpstr>
      <vt:lpstr>Percepció millora estat de salut</vt:lpstr>
      <vt:lpstr>Li agradaria tornar a ser atès al HPUB?</vt:lpstr>
      <vt:lpstr>52 observacions</vt:lpstr>
      <vt:lpstr>Altres observacions</vt:lpstr>
    </vt:vector>
  </TitlesOfParts>
  <Company>Hospital de Santa Maria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AAA</dc:creator>
  <cp:lastModifiedBy>marta</cp:lastModifiedBy>
  <cp:revision>547</cp:revision>
  <dcterms:created xsi:type="dcterms:W3CDTF">2010-07-26T07:53:39Z</dcterms:created>
  <dcterms:modified xsi:type="dcterms:W3CDTF">2015-06-19T11:27:29Z</dcterms:modified>
</cp:coreProperties>
</file>