
<file path=[Content_Types].xml><?xml version="1.0" encoding="utf-8"?>
<Types xmlns="http://schemas.openxmlformats.org/package/2006/content-types">
  <Override PartName="/ppt/charts/chart39.xml" ContentType="application/vnd.openxmlformats-officedocument.drawingml.char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432" r:id="rId2"/>
    <p:sldId id="501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502" r:id="rId26"/>
    <p:sldId id="503" r:id="rId27"/>
  </p:sldIdLst>
  <p:sldSz cx="9144000" cy="6858000" type="screen4x3"/>
  <p:notesSz cx="6867525" cy="99949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9900"/>
    <a:srgbClr val="FF3300"/>
    <a:srgbClr val="CCECFF"/>
    <a:srgbClr val="996633"/>
    <a:srgbClr val="CC00FF"/>
    <a:srgbClr val="0099FF"/>
    <a:srgbClr val="00EE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23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119"/>
          <c:y val="9.2493021302578513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844892782685463"/>
                  <c:y val="-0.11298907628392212"/>
                </c:manualLayout>
              </c:layout>
              <c:showPercent val="1"/>
            </c:dLbl>
            <c:dLbl>
              <c:idx val="2"/>
              <c:layout>
                <c:manualLayout>
                  <c:x val="2.7092423800058392E-2"/>
                  <c:y val="8.847529893128909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232</c:v>
                </c:pt>
                <c:pt idx="1">
                  <c:v>123</c:v>
                </c:pt>
                <c:pt idx="2">
                  <c:v>22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45754001959959"/>
          <c:y val="0.15478044530551904"/>
          <c:w val="0.28392318880574485"/>
          <c:h val="0.659091972812603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34317585301841"/>
          <c:y val="0.10810784225448462"/>
          <c:w val="0.44541863517060565"/>
          <c:h val="0.77045196077170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47</c:v>
                </c:pt>
                <c:pt idx="1">
                  <c:v>91</c:v>
                </c:pt>
                <c:pt idx="2">
                  <c:v>64</c:v>
                </c:pt>
                <c:pt idx="3">
                  <c:v>36</c:v>
                </c:pt>
                <c:pt idx="4">
                  <c:v>102</c:v>
                </c:pt>
                <c:pt idx="5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2458442697"/>
          <c:y val="0.18040038014123475"/>
          <c:w val="0.30078830989055527"/>
          <c:h val="0.6693611153388618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2570243584989725E-2"/>
          <c:y val="0.29992898252401839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4255981067642005E-2"/>
                  <c:y val="9.6143032722505656E-2"/>
                </c:manualLayout>
              </c:layout>
              <c:showPercent val="1"/>
            </c:dLbl>
            <c:dLbl>
              <c:idx val="1"/>
              <c:layout>
                <c:manualLayout>
                  <c:x val="-9.7527697772465546E-2"/>
                  <c:y val="-6.6048620790096393E-2"/>
                </c:manualLayout>
              </c:layout>
              <c:showPercent val="1"/>
            </c:dLbl>
            <c:dLbl>
              <c:idx val="2"/>
              <c:layout>
                <c:manualLayout>
                  <c:x val="0.1042982326332926"/>
                  <c:y val="-5.0531716388109826E-2"/>
                </c:manualLayout>
              </c:layout>
              <c:showPercent val="1"/>
            </c:dLbl>
            <c:dLbl>
              <c:idx val="3"/>
              <c:layout>
                <c:manualLayout>
                  <c:x val="0.10102009391903126"/>
                  <c:y val="4.1263284859542601E-2"/>
                </c:manualLayout>
              </c:layout>
              <c:showPercent val="1"/>
            </c:dLbl>
            <c:dLbl>
              <c:idx val="4"/>
              <c:layout>
                <c:manualLayout>
                  <c:x val="6.1562445185806912E-2"/>
                  <c:y val="7.8243641315570059E-2"/>
                </c:manualLayout>
              </c:layout>
              <c:showPercent val="1"/>
            </c:dLbl>
            <c:dLbl>
              <c:idx val="5"/>
              <c:layout>
                <c:manualLayout>
                  <c:x val="2.8140692835953062E-2"/>
                  <c:y val="7.186112971549292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52</c:v>
                </c:pt>
                <c:pt idx="1">
                  <c:v>151</c:v>
                </c:pt>
                <c:pt idx="2">
                  <c:v>86</c:v>
                </c:pt>
                <c:pt idx="3">
                  <c:v>39</c:v>
                </c:pt>
                <c:pt idx="4">
                  <c:v>25</c:v>
                </c:pt>
                <c:pt idx="5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149943022335884"/>
          <c:y val="0.1901447085907737"/>
          <c:w val="0.34748241803510532"/>
          <c:h val="0.7957700459914122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2570243584989725E-2"/>
          <c:y val="0.2999289825240186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4255981067642026E-2"/>
                  <c:y val="9.6143032722505628E-2"/>
                </c:manualLayout>
              </c:layout>
              <c:showPercent val="1"/>
            </c:dLbl>
            <c:dLbl>
              <c:idx val="1"/>
              <c:layout>
                <c:manualLayout>
                  <c:x val="-9.7527697772465546E-2"/>
                  <c:y val="-6.6048620790096393E-2"/>
                </c:manualLayout>
              </c:layout>
              <c:showPercent val="1"/>
            </c:dLbl>
            <c:dLbl>
              <c:idx val="2"/>
              <c:layout>
                <c:manualLayout>
                  <c:x val="0.10429823263329263"/>
                  <c:y val="-5.0531716388109826E-2"/>
                </c:manualLayout>
              </c:layout>
              <c:showPercent val="1"/>
            </c:dLbl>
            <c:dLbl>
              <c:idx val="3"/>
              <c:layout>
                <c:manualLayout>
                  <c:x val="0.10102009391903126"/>
                  <c:y val="4.1263284859542643E-2"/>
                </c:manualLayout>
              </c:layout>
              <c:showPercent val="1"/>
            </c:dLbl>
            <c:dLbl>
              <c:idx val="4"/>
              <c:layout>
                <c:manualLayout>
                  <c:x val="6.1562445185806912E-2"/>
                  <c:y val="7.8243641315570059E-2"/>
                </c:manualLayout>
              </c:layout>
              <c:showPercent val="1"/>
            </c:dLbl>
            <c:dLbl>
              <c:idx val="5"/>
              <c:layout>
                <c:manualLayout>
                  <c:x val="8.3877446695554726E-3"/>
                  <c:y val="2.05794373604222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63</c:v>
                </c:pt>
                <c:pt idx="1">
                  <c:v>151</c:v>
                </c:pt>
                <c:pt idx="2">
                  <c:v>79</c:v>
                </c:pt>
                <c:pt idx="3">
                  <c:v>29</c:v>
                </c:pt>
                <c:pt idx="4">
                  <c:v>44</c:v>
                </c:pt>
                <c:pt idx="5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149943022335884"/>
          <c:y val="0.1901447085907737"/>
          <c:w val="0.34748241803510532"/>
          <c:h val="0.7957700459914122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00965290694789"/>
          <c:y val="0.36725668415641338"/>
          <c:w val="0.47038900925211463"/>
          <c:h val="0.46227789872036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4.7110046479142353E-2"/>
                  <c:y val="6.7466416307459129E-2"/>
                </c:manualLayout>
              </c:layout>
              <c:showPercent val="1"/>
            </c:dLbl>
            <c:dLbl>
              <c:idx val="1"/>
              <c:layout>
                <c:manualLayout>
                  <c:x val="-0.10367628748403115"/>
                  <c:y val="-1.1052329257755771E-2"/>
                </c:manualLayout>
              </c:layout>
              <c:showPercent val="1"/>
            </c:dLbl>
            <c:dLbl>
              <c:idx val="2"/>
              <c:layout>
                <c:manualLayout>
                  <c:x val="4.9279285960921793E-2"/>
                  <c:y val="-6.3586492187537813E-2"/>
                </c:manualLayout>
              </c:layout>
              <c:showPercent val="1"/>
            </c:dLbl>
            <c:dLbl>
              <c:idx val="3"/>
              <c:layout>
                <c:manualLayout>
                  <c:x val="0.10463529123998586"/>
                  <c:y val="7.6879262824071258E-3"/>
                </c:manualLayout>
              </c:layout>
              <c:showPercent val="1"/>
            </c:dLbl>
            <c:dLbl>
              <c:idx val="4"/>
              <c:layout>
                <c:manualLayout>
                  <c:x val="6.7065920027191139E-2"/>
                  <c:y val="5.7302009470528978E-2"/>
                </c:manualLayout>
              </c:layout>
              <c:showPercent val="1"/>
            </c:dLbl>
            <c:dLbl>
              <c:idx val="5"/>
              <c:layout>
                <c:manualLayout>
                  <c:x val="2.964537244464183E-2"/>
                  <c:y val="6.536499186654390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48</c:v>
                </c:pt>
                <c:pt idx="1">
                  <c:v>107</c:v>
                </c:pt>
                <c:pt idx="2">
                  <c:v>95</c:v>
                </c:pt>
                <c:pt idx="3">
                  <c:v>67</c:v>
                </c:pt>
                <c:pt idx="4">
                  <c:v>40</c:v>
                </c:pt>
                <c:pt idx="5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787427792297241"/>
          <c:y val="0.22257287528539502"/>
          <c:w val="0.28294122645406333"/>
          <c:h val="0.68781991199696846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229618652954594"/>
          <c:y val="0.26040961726899292"/>
          <c:w val="0.47974574244081553"/>
          <c:h val="0.4714732899227201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4.7110046479142353E-2"/>
                  <c:y val="6.7466416307459129E-2"/>
                </c:manualLayout>
              </c:layout>
              <c:showPercent val="1"/>
            </c:dLbl>
            <c:dLbl>
              <c:idx val="1"/>
              <c:layout>
                <c:manualLayout>
                  <c:x val="-0.10367628748403121"/>
                  <c:y val="-1.1052329257755778E-2"/>
                </c:manualLayout>
              </c:layout>
              <c:showPercent val="1"/>
            </c:dLbl>
            <c:dLbl>
              <c:idx val="2"/>
              <c:layout>
                <c:manualLayout>
                  <c:x val="6.4873841275423422E-2"/>
                  <c:y val="-7.5847013790673309E-2"/>
                </c:manualLayout>
              </c:layout>
              <c:showPercent val="1"/>
            </c:dLbl>
            <c:dLbl>
              <c:idx val="3"/>
              <c:layout>
                <c:manualLayout>
                  <c:x val="0.10463529123998591"/>
                  <c:y val="7.6879262824071292E-3"/>
                </c:manualLayout>
              </c:layout>
              <c:showPercent val="1"/>
            </c:dLbl>
            <c:dLbl>
              <c:idx val="4"/>
              <c:layout>
                <c:manualLayout>
                  <c:x val="6.7065920027191167E-2"/>
                  <c:y val="5.7302009470528999E-2"/>
                </c:manualLayout>
              </c:layout>
              <c:showPercent val="1"/>
            </c:dLbl>
            <c:dLbl>
              <c:idx val="5"/>
              <c:layout>
                <c:manualLayout>
                  <c:x val="2.6526461381741435E-2"/>
                  <c:y val="6.536499186654379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65</c:v>
                </c:pt>
                <c:pt idx="1">
                  <c:v>93</c:v>
                </c:pt>
                <c:pt idx="2">
                  <c:v>119</c:v>
                </c:pt>
                <c:pt idx="3">
                  <c:v>43</c:v>
                </c:pt>
                <c:pt idx="4">
                  <c:v>32</c:v>
                </c:pt>
                <c:pt idx="5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787423832412265"/>
          <c:y val="0.17353078887285278"/>
          <c:w val="0.28294122645406333"/>
          <c:h val="0.6694290651593626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25"/>
          <c:y val="0.11682614416636164"/>
          <c:w val="0.43646800486308146"/>
          <c:h val="0.8096740215798804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7391105242213149E-2"/>
                  <c:y val="7.5829110557406418E-2"/>
                </c:manualLayout>
              </c:layout>
              <c:showPercent val="1"/>
            </c:dLbl>
            <c:dLbl>
              <c:idx val="1"/>
              <c:layout>
                <c:manualLayout>
                  <c:x val="4.5402562036155072E-2"/>
                  <c:y val="-8.6190822811388998E-2"/>
                </c:manualLayout>
              </c:layout>
              <c:showPercent val="1"/>
            </c:dLbl>
            <c:dLbl>
              <c:idx val="2"/>
              <c:layout>
                <c:manualLayout>
                  <c:x val="8.3264841871935544E-2"/>
                  <c:y val="1.8744645706766736E-2"/>
                </c:manualLayout>
              </c:layout>
              <c:showPercent val="1"/>
            </c:dLbl>
            <c:dLbl>
              <c:idx val="3"/>
              <c:layout>
                <c:manualLayout>
                  <c:x val="9.6336878891320546E-3"/>
                  <c:y val="1.5280662952490254E-2"/>
                </c:manualLayout>
              </c:layout>
              <c:showPercent val="1"/>
            </c:dLbl>
            <c:dLbl>
              <c:idx val="5"/>
              <c:layout>
                <c:manualLayout>
                  <c:x val="2.5831668540877463E-2"/>
                  <c:y val="7.993196898009462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105</c:v>
                </c:pt>
                <c:pt idx="1">
                  <c:v>184</c:v>
                </c:pt>
                <c:pt idx="2">
                  <c:v>45</c:v>
                </c:pt>
                <c:pt idx="3">
                  <c:v>12</c:v>
                </c:pt>
                <c:pt idx="4">
                  <c:v>5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293687164777912"/>
          <c:y val="0.157005795235029"/>
          <c:w val="0.24658259270344296"/>
          <c:h val="0.722780592961729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36"/>
          <c:y val="0.11682614416636167"/>
          <c:w val="0.43646800486308157"/>
          <c:h val="0.809674021579880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3034846100297316E-2"/>
                  <c:y val="7.5829110557406418E-2"/>
                </c:manualLayout>
              </c:layout>
              <c:showPercent val="1"/>
            </c:dLbl>
            <c:dLbl>
              <c:idx val="1"/>
              <c:layout>
                <c:manualLayout>
                  <c:x val="4.5402562036155072E-2"/>
                  <c:y val="-8.6190822811388998E-2"/>
                </c:manualLayout>
              </c:layout>
              <c:showPercent val="1"/>
            </c:dLbl>
            <c:dLbl>
              <c:idx val="2"/>
              <c:layout>
                <c:manualLayout>
                  <c:x val="8.3264841871935544E-2"/>
                  <c:y val="1.8744645706766743E-2"/>
                </c:manualLayout>
              </c:layout>
              <c:showPercent val="1"/>
            </c:dLbl>
            <c:dLbl>
              <c:idx val="3"/>
              <c:layout>
                <c:manualLayout>
                  <c:x val="9.6336878891320546E-3"/>
                  <c:y val="1.5280662952490254E-2"/>
                </c:manualLayout>
              </c:layout>
              <c:showPercent val="1"/>
            </c:dLbl>
            <c:dLbl>
              <c:idx val="5"/>
              <c:layout>
                <c:manualLayout>
                  <c:x val="3.7119150257045735E-2"/>
                  <c:y val="7.637643831014308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124</c:v>
                </c:pt>
                <c:pt idx="1">
                  <c:v>158</c:v>
                </c:pt>
                <c:pt idx="2">
                  <c:v>58</c:v>
                </c:pt>
                <c:pt idx="3">
                  <c:v>6</c:v>
                </c:pt>
                <c:pt idx="4">
                  <c:v>1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293687164777912"/>
          <c:y val="0.17833897925473838"/>
          <c:w val="0.24658259270344296"/>
          <c:h val="0.722780592961729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489196428783271"/>
          <c:y val="0.24489714295998721"/>
          <c:w val="0.45864060301650611"/>
          <c:h val="0.483209865556939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450335839575211"/>
                  <c:y val="-4.4426902210321509E-3"/>
                </c:manualLayout>
              </c:layout>
              <c:showPercent val="1"/>
            </c:dLbl>
            <c:dLbl>
              <c:idx val="1"/>
              <c:layout>
                <c:manualLayout>
                  <c:x val="0.10943055558850819"/>
                  <c:y val="1.1725522584154401E-2"/>
                </c:manualLayout>
              </c:layout>
              <c:showPercent val="1"/>
            </c:dLbl>
            <c:dLbl>
              <c:idx val="2"/>
              <c:layout>
                <c:manualLayout>
                  <c:x val="2.0165559064346895E-2"/>
                  <c:y val="6.627289961464855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215</c:v>
                </c:pt>
                <c:pt idx="1">
                  <c:v>138</c:v>
                </c:pt>
                <c:pt idx="2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69912510115162"/>
          <c:y val="0.22994604712178074"/>
          <c:w val="0.21745226949732063"/>
          <c:h val="0.4887819442150153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14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6424251627001"/>
                  <c:y val="-2.6664640255327776E-2"/>
                </c:manualLayout>
              </c:layout>
              <c:showPercent val="1"/>
            </c:dLbl>
            <c:dLbl>
              <c:idx val="1"/>
              <c:layout>
                <c:manualLayout>
                  <c:x val="0.10641760838566862"/>
                  <c:y val="2.4423922585754262E-2"/>
                </c:manualLayout>
              </c:layout>
              <c:showPercent val="1"/>
            </c:dLbl>
            <c:dLbl>
              <c:idx val="2"/>
              <c:layout>
                <c:manualLayout>
                  <c:x val="4.4270797497396083E-2"/>
                  <c:y val="7.262209961544846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222</c:v>
                </c:pt>
                <c:pt idx="1">
                  <c:v>118</c:v>
                </c:pt>
                <c:pt idx="2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69912510115162"/>
          <c:y val="0.22994604712178082"/>
          <c:w val="0.21745226949732063"/>
          <c:h val="0.4887819442150153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19038548980517"/>
          <c:y val="0.19894478029891571"/>
          <c:w val="0.4611430601505429"/>
          <c:h val="0.594366603767831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119</c:v>
                </c:pt>
                <c:pt idx="1">
                  <c:v>229</c:v>
                </c:pt>
                <c:pt idx="2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855085301837736"/>
          <c:y val="0.21739586452746945"/>
          <c:w val="0.18118320950985026"/>
          <c:h val="0.5585911201659232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13"/>
          <c:y val="9.2493021302578499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361456849099428"/>
                  <c:y val="-0.10529313809377219"/>
                </c:manualLayout>
              </c:layout>
              <c:showPercent val="1"/>
            </c:dLbl>
            <c:dLbl>
              <c:idx val="1"/>
              <c:layout>
                <c:manualLayout>
                  <c:x val="9.8241119891472578E-2"/>
                  <c:y val="-3.5910234563801498E-2"/>
                </c:manualLayout>
              </c:layout>
              <c:showPercent val="1"/>
            </c:dLbl>
            <c:dLbl>
              <c:idx val="2"/>
              <c:layout>
                <c:manualLayout>
                  <c:x val="5.5162297524095273E-2"/>
                  <c:y val="8.847529893128890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224</c:v>
                </c:pt>
                <c:pt idx="1">
                  <c:v>108</c:v>
                </c:pt>
                <c:pt idx="2">
                  <c:v>45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45754001959892"/>
          <c:y val="0.15478044530551904"/>
          <c:w val="0.28392318880574496"/>
          <c:h val="0.65909197281260334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371128608923974"/>
          <c:y val="0.10219757912645692"/>
          <c:w val="0.43662226596675663"/>
          <c:h val="0.8194660843510583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117</c:v>
                </c:pt>
                <c:pt idx="1">
                  <c:v>219</c:v>
                </c:pt>
                <c:pt idx="2">
                  <c:v>41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855085301837792"/>
          <c:y val="0.21739586452746956"/>
          <c:w val="0.18118320950985026"/>
          <c:h val="0.5585911201659232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25"/>
          <c:y val="8.1719124665083229E-2"/>
          <c:w val="0.45586067366579325"/>
          <c:h val="0.788513820778948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589020400867477"/>
                  <c:y val="-1.5370295941604066E-2"/>
                </c:manualLayout>
              </c:layout>
              <c:showPercent val="1"/>
            </c:dLbl>
            <c:dLbl>
              <c:idx val="3"/>
              <c:layout>
                <c:manualLayout>
                  <c:x val="-2.7477252843394719E-2"/>
                  <c:y val="-3.2649703351324326E-2"/>
                </c:manualLayout>
              </c:layout>
              <c:showPercent val="1"/>
            </c:dLbl>
            <c:dLbl>
              <c:idx val="4"/>
              <c:layout>
                <c:manualLayout>
                  <c:x val="4.6635784323226584E-2"/>
                  <c:y val="5.0543107673925664E-3"/>
                </c:manualLayout>
              </c:layout>
              <c:showPercent val="1"/>
            </c:dLbl>
            <c:dLbl>
              <c:idx val="5"/>
              <c:layout>
                <c:manualLayout>
                  <c:x val="5.2193233234914808E-2"/>
                  <c:y val="6.679149609781490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184</c:v>
                </c:pt>
                <c:pt idx="1">
                  <c:v>126</c:v>
                </c:pt>
                <c:pt idx="2">
                  <c:v>21</c:v>
                </c:pt>
                <c:pt idx="3">
                  <c:v>9</c:v>
                </c:pt>
                <c:pt idx="4">
                  <c:v>4</c:v>
                </c:pt>
                <c:pt idx="5">
                  <c:v>33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74"/>
          <c:y val="0.15101445448196518"/>
          <c:w val="0.29167824216150562"/>
          <c:h val="0.64752076465064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36"/>
          <c:y val="8.1719124665083229E-2"/>
          <c:w val="0.45586067366579341"/>
          <c:h val="0.7885138207789482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58902040086748"/>
                  <c:y val="-1.5370295941604066E-2"/>
                </c:manualLayout>
              </c:layout>
              <c:showPercent val="1"/>
            </c:dLbl>
            <c:dLbl>
              <c:idx val="3"/>
              <c:layout>
                <c:manualLayout>
                  <c:x val="-2.7477252843394737E-2"/>
                  <c:y val="-3.2649703351324347E-2"/>
                </c:manualLayout>
              </c:layout>
              <c:showPercent val="1"/>
            </c:dLbl>
            <c:dLbl>
              <c:idx val="4"/>
              <c:layout>
                <c:manualLayout>
                  <c:x val="4.6635784323226584E-2"/>
                  <c:y val="5.0543107673925664E-3"/>
                </c:manualLayout>
              </c:layout>
              <c:showPercent val="1"/>
            </c:dLbl>
            <c:dLbl>
              <c:idx val="5"/>
              <c:layout>
                <c:manualLayout>
                  <c:x val="5.2193233234914829E-2"/>
                  <c:y val="6.679149609781490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174</c:v>
                </c:pt>
                <c:pt idx="1">
                  <c:v>131</c:v>
                </c:pt>
                <c:pt idx="2">
                  <c:v>23</c:v>
                </c:pt>
                <c:pt idx="3">
                  <c:v>3</c:v>
                </c:pt>
                <c:pt idx="4">
                  <c:v>5</c:v>
                </c:pt>
                <c:pt idx="5">
                  <c:v>41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97"/>
          <c:y val="0.15101445448196535"/>
          <c:w val="0.29167824216150562"/>
          <c:h val="0.64752076465064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141904380031365"/>
                  <c:y val="8.5713721079215183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149</c:v>
                </c:pt>
                <c:pt idx="2">
                  <c:v>41</c:v>
                </c:pt>
                <c:pt idx="3">
                  <c:v>11</c:v>
                </c:pt>
                <c:pt idx="4">
                  <c:v>6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16302643695468438"/>
          <c:w val="0.2885797936324539"/>
          <c:h val="0.67394712609063356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141904380031365"/>
                  <c:y val="8.5713721079215183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152</c:v>
                </c:pt>
                <c:pt idx="1">
                  <c:v>125</c:v>
                </c:pt>
                <c:pt idx="2">
                  <c:v>48</c:v>
                </c:pt>
                <c:pt idx="3">
                  <c:v>4</c:v>
                </c:pt>
                <c:pt idx="4">
                  <c:v>6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840702190608829"/>
          <c:y val="0.13513987539915567"/>
          <c:w val="0.28857979363245412"/>
          <c:h val="0.673947126090633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302875240817659"/>
          <c:y val="0.11535267558870066"/>
          <c:w val="0.46876993926664162"/>
          <c:h val="0.7740994418116888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142</c:v>
                </c:pt>
                <c:pt idx="1">
                  <c:v>154</c:v>
                </c:pt>
                <c:pt idx="2">
                  <c:v>32</c:v>
                </c:pt>
                <c:pt idx="3">
                  <c:v>8</c:v>
                </c:pt>
                <c:pt idx="4">
                  <c:v>4</c:v>
                </c:pt>
                <c:pt idx="5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681855848710264"/>
          <c:y val="0.15101445448196518"/>
          <c:w val="0.27318137550943716"/>
          <c:h val="0.6739471260906334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302875240817659"/>
          <c:y val="0.11535267558870066"/>
          <c:w val="0.46876993926664173"/>
          <c:h val="0.77409944181168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150</c:v>
                </c:pt>
                <c:pt idx="1">
                  <c:v>134</c:v>
                </c:pt>
                <c:pt idx="2">
                  <c:v>36</c:v>
                </c:pt>
                <c:pt idx="3">
                  <c:v>5</c:v>
                </c:pt>
                <c:pt idx="4">
                  <c:v>3</c:v>
                </c:pt>
                <c:pt idx="5">
                  <c:v>49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681855848710264"/>
          <c:y val="0.15101445448196535"/>
          <c:w val="0.27318137550943727"/>
          <c:h val="0.6739471260906337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479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487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238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141</c:v>
                </c:pt>
                <c:pt idx="1">
                  <c:v>158</c:v>
                </c:pt>
                <c:pt idx="2">
                  <c:v>23</c:v>
                </c:pt>
                <c:pt idx="3">
                  <c:v>7</c:v>
                </c:pt>
                <c:pt idx="4">
                  <c:v>6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864238845144367"/>
          <c:y val="0.15110442094363322"/>
          <c:w val="0.27367245199064605"/>
          <c:h val="0.6588262591204161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507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498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281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156</c:v>
                </c:pt>
                <c:pt idx="1">
                  <c:v>122</c:v>
                </c:pt>
                <c:pt idx="2">
                  <c:v>44</c:v>
                </c:pt>
                <c:pt idx="3">
                  <c:v>3</c:v>
                </c:pt>
                <c:pt idx="4">
                  <c:v>5</c:v>
                </c:pt>
                <c:pt idx="5">
                  <c:v>47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864238845144367"/>
          <c:y val="0.15110442094363322"/>
          <c:w val="0.27367245199064627"/>
          <c:h val="0.6588262591204164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182852159811202"/>
          <c:y val="0.21412483250139852"/>
          <c:w val="0.50750637952827249"/>
          <c:h val="0.5373632357792931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994746575804962E-2"/>
                  <c:y val="-5.84995898809910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145</c:v>
                </c:pt>
                <c:pt idx="1">
                  <c:v>149</c:v>
                </c:pt>
                <c:pt idx="2">
                  <c:v>26</c:v>
                </c:pt>
                <c:pt idx="3">
                  <c:v>5</c:v>
                </c:pt>
                <c:pt idx="4">
                  <c:v>4</c:v>
                </c:pt>
                <c:pt idx="5">
                  <c:v>48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74"/>
          <c:y val="0.17744081592194896"/>
          <c:w val="0.31219090844714381"/>
          <c:h val="0.7358985478153496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3489824560549319E-2"/>
          <c:y val="0.19151318834424494"/>
          <c:w val="0.5478268172949009"/>
          <c:h val="0.53617092756522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1149260471530806E-2"/>
                  <c:y val="7.9866308711079928E-2"/>
                </c:manualLayout>
              </c:layout>
              <c:showPercent val="1"/>
            </c:dLbl>
            <c:dLbl>
              <c:idx val="1"/>
              <c:layout>
                <c:manualLayout>
                  <c:x val="-9.5822829647356264E-2"/>
                  <c:y val="1.4424649137803171E-2"/>
                </c:manualLayout>
              </c:layout>
              <c:showPercent val="1"/>
            </c:dLbl>
            <c:dLbl>
              <c:idx val="2"/>
              <c:layout>
                <c:manualLayout>
                  <c:x val="-0.12612852494775004"/>
                  <c:y val="-6.4579730794684043E-2"/>
                </c:manualLayout>
              </c:layout>
              <c:showPercent val="1"/>
            </c:dLbl>
            <c:dLbl>
              <c:idx val="3"/>
              <c:layout>
                <c:manualLayout>
                  <c:x val="8.7439457991545039E-2"/>
                  <c:y val="-0.10755137768623067"/>
                </c:manualLayout>
              </c:layout>
              <c:showPercent val="1"/>
            </c:dLbl>
            <c:dLbl>
              <c:idx val="4"/>
              <c:layout>
                <c:manualLayout>
                  <c:x val="4.6189946405335365E-2"/>
                  <c:y val="-3.4353848270751684E-2"/>
                </c:manualLayout>
              </c:layout>
              <c:showPercent val="1"/>
            </c:dLbl>
            <c:dLbl>
              <c:idx val="5"/>
              <c:layout>
                <c:manualLayout>
                  <c:x val="9.1010812659685442E-2"/>
                  <c:y val="6.254582905694747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63</c:v>
                </c:pt>
                <c:pt idx="1">
                  <c:v>32</c:v>
                </c:pt>
                <c:pt idx="2">
                  <c:v>65</c:v>
                </c:pt>
                <c:pt idx="3">
                  <c:v>94</c:v>
                </c:pt>
                <c:pt idx="4">
                  <c:v>52</c:v>
                </c:pt>
                <c:pt idx="5">
                  <c:v>63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170346557732663"/>
          <c:y val="7.5474485129156998E-2"/>
          <c:w val="0.32829653442267381"/>
          <c:h val="0.8485892996452826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170499568131081"/>
          <c:y val="0.22458234453577161"/>
          <c:w val="0.49762990544507391"/>
          <c:h val="0.5269057237449201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994746575804976E-2"/>
                  <c:y val="-5.849958988099110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152</c:v>
                </c:pt>
                <c:pt idx="1">
                  <c:v>129</c:v>
                </c:pt>
                <c:pt idx="2">
                  <c:v>40</c:v>
                </c:pt>
                <c:pt idx="3">
                  <c:v>3</c:v>
                </c:pt>
                <c:pt idx="4">
                  <c:v>5</c:v>
                </c:pt>
                <c:pt idx="5">
                  <c:v>48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97"/>
          <c:y val="0.17744081592194896"/>
          <c:w val="0.31219090844714381"/>
          <c:h val="0.7358985478153496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42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9.2907453485973207E-3"/>
                  <c:y val="1.0787176625106101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3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155</c:v>
                </c:pt>
                <c:pt idx="1">
                  <c:v>130</c:v>
                </c:pt>
                <c:pt idx="2">
                  <c:v>28</c:v>
                </c:pt>
                <c:pt idx="3">
                  <c:v>11</c:v>
                </c:pt>
                <c:pt idx="4">
                  <c:v>7</c:v>
                </c:pt>
                <c:pt idx="5">
                  <c:v>46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9"/>
          <c:y val="0.13660007551469927"/>
          <c:w val="0.25817379278026331"/>
          <c:h val="0.7003734875306163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53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9.2907453485973207E-3"/>
                  <c:y val="1.0787176625106101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4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147</c:v>
                </c:pt>
                <c:pt idx="1">
                  <c:v>126</c:v>
                </c:pt>
                <c:pt idx="2">
                  <c:v>38</c:v>
                </c:pt>
                <c:pt idx="3">
                  <c:v>6</c:v>
                </c:pt>
                <c:pt idx="4">
                  <c:v>4</c:v>
                </c:pt>
                <c:pt idx="5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922"/>
          <c:y val="0.13660007551469927"/>
          <c:w val="0.25817379278026331"/>
          <c:h val="0.7003734875306163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302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33</c:v>
                </c:pt>
                <c:pt idx="1">
                  <c:v>92</c:v>
                </c:pt>
                <c:pt idx="2">
                  <c:v>133</c:v>
                </c:pt>
                <c:pt idx="3">
                  <c:v>54</c:v>
                </c:pt>
                <c:pt idx="4">
                  <c:v>30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963363954505783"/>
          <c:y val="8.9085875502028622E-2"/>
          <c:w val="0.28067519685039372"/>
          <c:h val="0.7990304932986516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307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53</c:v>
                </c:pt>
                <c:pt idx="1">
                  <c:v>93</c:v>
                </c:pt>
                <c:pt idx="2">
                  <c:v>114</c:v>
                </c:pt>
                <c:pt idx="3">
                  <c:v>48</c:v>
                </c:pt>
                <c:pt idx="4">
                  <c:v>18</c:v>
                </c:pt>
                <c:pt idx="5">
                  <c:v>51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963363954505806"/>
          <c:y val="8.9085875502028677E-2"/>
          <c:w val="0.28067519685039372"/>
          <c:h val="0.7990304932986516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38"/>
          <c:y val="0.12080914227256871"/>
          <c:w val="0.47211619336353838"/>
          <c:h val="0.8166313180190349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90</c:v>
                </c:pt>
                <c:pt idx="1">
                  <c:v>180</c:v>
                </c:pt>
                <c:pt idx="2">
                  <c:v>52</c:v>
                </c:pt>
                <c:pt idx="3">
                  <c:v>15</c:v>
                </c:pt>
                <c:pt idx="4">
                  <c:v>8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4508762127"/>
          <c:y val="0.21459192386604972"/>
          <c:w val="0.30524661703132699"/>
          <c:h val="0.64417496890410464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46"/>
          <c:y val="0.12080914227256871"/>
          <c:w val="0.47211619336353838"/>
          <c:h val="0.8166313180190352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97</c:v>
                </c:pt>
                <c:pt idx="1">
                  <c:v>155</c:v>
                </c:pt>
                <c:pt idx="2">
                  <c:v>66</c:v>
                </c:pt>
                <c:pt idx="3">
                  <c:v>8</c:v>
                </c:pt>
                <c:pt idx="4">
                  <c:v>4</c:v>
                </c:pt>
                <c:pt idx="5">
                  <c:v>47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9058"/>
          <c:y val="0.24483406786795378"/>
          <c:w val="0.30524661703132699"/>
          <c:h val="0.6329802360825215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58"/>
          <c:y val="0.12015746857778885"/>
          <c:w val="0.4572495625546808"/>
          <c:h val="0.7909162172734981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86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195</c:v>
                </c:pt>
                <c:pt idx="2">
                  <c:v>56</c:v>
                </c:pt>
                <c:pt idx="3">
                  <c:v>11</c:v>
                </c:pt>
                <c:pt idx="4">
                  <c:v>1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85"/>
          <c:y val="0.14861205798741994"/>
          <c:w val="0.27663475087955058"/>
          <c:h val="0.7436166244324106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69"/>
          <c:y val="0.12015746857778885"/>
          <c:w val="0.4572495625546808"/>
          <c:h val="0.790916217273498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93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96</c:v>
                </c:pt>
                <c:pt idx="1">
                  <c:v>160</c:v>
                </c:pt>
                <c:pt idx="2">
                  <c:v>65</c:v>
                </c:pt>
                <c:pt idx="3">
                  <c:v>3</c:v>
                </c:pt>
                <c:pt idx="4">
                  <c:v>4</c:v>
                </c:pt>
                <c:pt idx="5">
                  <c:v>49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419"/>
          <c:y val="0.14861205798741994"/>
          <c:w val="0.27663475087955058"/>
          <c:h val="0.7436166244324106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53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54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271</c:v>
                </c:pt>
                <c:pt idx="1">
                  <c:v>32</c:v>
                </c:pt>
                <c:pt idx="2">
                  <c:v>74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85869335601561"/>
          <c:y val="0.32448034216012306"/>
          <c:w val="0.16064116769201933"/>
          <c:h val="0.4167794302612901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3489824560549319E-2"/>
          <c:y val="0.19151318834424494"/>
          <c:w val="0.54782681729490112"/>
          <c:h val="0.53617092756522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1149260471530806E-2"/>
                  <c:y val="7.9866308711079928E-2"/>
                </c:manualLayout>
              </c:layout>
              <c:showPercent val="1"/>
            </c:dLbl>
            <c:dLbl>
              <c:idx val="1"/>
              <c:layout>
                <c:manualLayout>
                  <c:x val="-0.11128165864714554"/>
                  <c:y val="4.4684484626752688E-2"/>
                </c:manualLayout>
              </c:layout>
              <c:showPercent val="1"/>
            </c:dLbl>
            <c:dLbl>
              <c:idx val="2"/>
              <c:layout>
                <c:manualLayout>
                  <c:x val="-0.12612852494774993"/>
                  <c:y val="-6.4579730794684043E-2"/>
                </c:manualLayout>
              </c:layout>
              <c:showPercent val="1"/>
            </c:dLbl>
            <c:dLbl>
              <c:idx val="3"/>
              <c:layout>
                <c:manualLayout>
                  <c:x val="8.7439457991545039E-2"/>
                  <c:y val="-0.1075513776862307"/>
                </c:manualLayout>
              </c:layout>
              <c:showPercent val="1"/>
            </c:dLbl>
            <c:dLbl>
              <c:idx val="4"/>
              <c:layout>
                <c:manualLayout>
                  <c:x val="4.6189946405335365E-2"/>
                  <c:y val="-3.4353848270751684E-2"/>
                </c:manualLayout>
              </c:layout>
              <c:showPercent val="1"/>
            </c:dLbl>
            <c:dLbl>
              <c:idx val="5"/>
              <c:layout>
                <c:manualLayout>
                  <c:x val="9.1010812659685442E-2"/>
                  <c:y val="6.254582905694747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41</c:v>
                </c:pt>
                <c:pt idx="1">
                  <c:v>45</c:v>
                </c:pt>
                <c:pt idx="2">
                  <c:v>83</c:v>
                </c:pt>
                <c:pt idx="3">
                  <c:v>82</c:v>
                </c:pt>
                <c:pt idx="4">
                  <c:v>53</c:v>
                </c:pt>
                <c:pt idx="5">
                  <c:v>59</c:v>
                </c:pt>
                <c:pt idx="6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473190244770075"/>
          <c:y val="4.5214627413862243E-2"/>
          <c:w val="0.32829653442267381"/>
          <c:h val="0.8485892996452826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59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57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255</c:v>
                </c:pt>
                <c:pt idx="1">
                  <c:v>31</c:v>
                </c:pt>
                <c:pt idx="2">
                  <c:v>91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85869335601561"/>
          <c:y val="0.32448034216012317"/>
          <c:w val="0.16064116769201933"/>
          <c:h val="0.3706890431805597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32"/>
          <c:y val="8.1719124665083229E-2"/>
          <c:w val="0.46141627968244758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1"/>
              <c:layout>
                <c:manualLayout>
                  <c:x val="6.9186160450956422E-2"/>
                  <c:y val="4.84104340478385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302</c:v>
                </c:pt>
                <c:pt idx="1">
                  <c:v>16</c:v>
                </c:pt>
                <c:pt idx="2">
                  <c:v>59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15089471298739399"/>
          <c:w val="0.19263766449995787"/>
          <c:h val="0.5932107140073705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83940201337666"/>
          <c:y val="0.15459301468323813"/>
          <c:w val="0.47949539836908434"/>
          <c:h val="0.628671664977543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1"/>
              <c:layout>
                <c:manualLayout>
                  <c:x val="6.9186160450956422E-2"/>
                  <c:y val="4.841043404783861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299</c:v>
                </c:pt>
                <c:pt idx="1">
                  <c:v>16</c:v>
                </c:pt>
                <c:pt idx="2">
                  <c:v>62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15089471298739404"/>
          <c:w val="0.19263766449995787"/>
          <c:h val="0.5932107140073705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5.9258844499192775E-2"/>
          <c:y val="0.3337608324590044"/>
          <c:w val="0.42475823494329051"/>
          <c:h val="0.4449848175596378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Lbls>
            <c:dLbl>
              <c:idx val="3"/>
              <c:layout>
                <c:manualLayout>
                  <c:x val="4.7608776247595921E-2"/>
                  <c:y val="-6.75988547289535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Hoja1!$A$2:$A$9</c:f>
              <c:strCache>
                <c:ptCount val="8"/>
                <c:pt idx="0">
                  <c:v>Satisfets i agraïts pel servei</c:v>
                </c:pt>
                <c:pt idx="1">
                  <c:v>Insatisfacció telefònica</c:v>
                </c:pt>
                <c:pt idx="2">
                  <c:v>Descontents amb les esperes per ser atesos</c:v>
                </c:pt>
                <c:pt idx="3">
                  <c:v>Espai poc adaptat al volum de pacients</c:v>
                </c:pt>
                <c:pt idx="4">
                  <c:v>Massa visites per tractament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Preus elevats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17</c:v>
                </c:pt>
                <c:pt idx="1">
                  <c:v>8</c:v>
                </c:pt>
                <c:pt idx="2">
                  <c:v>20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13</c:v>
                </c:pt>
                <c:pt idx="7">
                  <c:v>10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9712719739176253"/>
          <c:y val="0.27232138691026131"/>
          <c:w val="0.42475887122293804"/>
          <c:h val="0.6803806342007299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8888266748789177E-2"/>
          <c:y val="0.2716801382217548"/>
          <c:w val="0.42206465110241825"/>
          <c:h val="0.4421629678215808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Lbls>
            <c:dLbl>
              <c:idx val="3"/>
              <c:layout>
                <c:manualLayout>
                  <c:x val="6.3500284629095655E-2"/>
                  <c:y val="1.7056637412750406E-2"/>
                </c:manualLayout>
              </c:layout>
              <c:showPercent val="1"/>
            </c:dLbl>
            <c:dLbl>
              <c:idx val="4"/>
              <c:layout>
                <c:manualLayout>
                  <c:x val="7.8618713238943413E-3"/>
                  <c:y val="-3.5217573502519914E-3"/>
                </c:manualLayout>
              </c:layout>
              <c:showPercent val="1"/>
            </c:dLbl>
            <c:dLbl>
              <c:idx val="5"/>
              <c:layout>
                <c:manualLayout>
                  <c:x val="1.4384586083121877E-2"/>
                  <c:y val="-2.208330722566846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Hoja1!$A$2:$A$9</c:f>
              <c:strCache>
                <c:ptCount val="8"/>
                <c:pt idx="0">
                  <c:v>Satisfets i agraïts pel servei</c:v>
                </c:pt>
                <c:pt idx="1">
                  <c:v>Insatisfacció telefònica</c:v>
                </c:pt>
                <c:pt idx="2">
                  <c:v>Descontents amb les esperes per ser atesos</c:v>
                </c:pt>
                <c:pt idx="3">
                  <c:v>Espai poc adaptat al volum de pacients</c:v>
                </c:pt>
                <c:pt idx="4">
                  <c:v>Massa visites per tractament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Preus elevats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24</c:v>
                </c:pt>
                <c:pt idx="1">
                  <c:v>29</c:v>
                </c:pt>
                <c:pt idx="2">
                  <c:v>16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8</c:v>
                </c:pt>
                <c:pt idx="7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4291812268659334"/>
          <c:y val="0.20741884293495483"/>
          <c:w val="0.40859736817770359"/>
          <c:h val="0.7001335823671275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31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195</c:v>
                </c:pt>
                <c:pt idx="1">
                  <c:v>144</c:v>
                </c:pt>
                <c:pt idx="2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8908573928251"/>
          <c:y val="0.25686480069189038"/>
          <c:w val="0.15839735872751806"/>
          <c:h val="0.5003365246743123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33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222</c:v>
                </c:pt>
                <c:pt idx="1">
                  <c:v>131</c:v>
                </c:pt>
                <c:pt idx="2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8908573928251"/>
          <c:y val="0.25686480069189038"/>
          <c:w val="0.15839735872751812"/>
          <c:h val="0.5003365246743121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11200787401575"/>
          <c:y val="0.32005525343419111"/>
          <c:w val="0.39474956255468086"/>
          <c:h val="0.4766784022988810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102265284832362"/>
                  <c:y val="-1.4733808921369503E-2"/>
                </c:manualLayout>
              </c:layout>
              <c:showPercent val="1"/>
            </c:dLbl>
            <c:dLbl>
              <c:idx val="3"/>
              <c:layout>
                <c:manualLayout>
                  <c:x val="7.5047169529883551E-2"/>
                  <c:y val="6.0224922679527441E-2"/>
                </c:manualLayout>
              </c:layout>
              <c:showPercent val="1"/>
            </c:dLbl>
            <c:dLbl>
              <c:idx val="4"/>
              <c:layout>
                <c:manualLayout>
                  <c:x val="2.1613535257014857E-2"/>
                  <c:y val="6.353114872734860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190</c:v>
                </c:pt>
                <c:pt idx="1">
                  <c:v>119</c:v>
                </c:pt>
                <c:pt idx="2">
                  <c:v>3</c:v>
                </c:pt>
                <c:pt idx="3">
                  <c:v>46</c:v>
                </c:pt>
                <c:pt idx="4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467709973753283"/>
          <c:y val="0.26295325908102857"/>
          <c:w val="0.40832909943488377"/>
          <c:h val="0.6072681384718640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435312227636411"/>
          <c:y val="0.15377807241580588"/>
          <c:w val="0.41697178477690416"/>
          <c:h val="0.7212467189317166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545772228655303"/>
                  <c:y val="8.9879271774528002E-4"/>
                </c:manualLayout>
              </c:layout>
              <c:showPercent val="1"/>
            </c:dLbl>
            <c:dLbl>
              <c:idx val="3"/>
              <c:layout>
                <c:manualLayout>
                  <c:x val="7.5047169529883509E-2"/>
                  <c:y val="5.351633172133466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184</c:v>
                </c:pt>
                <c:pt idx="1">
                  <c:v>106</c:v>
                </c:pt>
                <c:pt idx="2">
                  <c:v>9</c:v>
                </c:pt>
                <c:pt idx="3">
                  <c:v>47</c:v>
                </c:pt>
                <c:pt idx="4">
                  <c:v>31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843776261070657"/>
          <c:y val="0.20928453141548634"/>
          <c:w val="0.40832909943488377"/>
          <c:h val="0.6072681384718640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34317585301841"/>
          <c:y val="0.10810784225448462"/>
          <c:w val="0.44541863517060543"/>
          <c:h val="0.77045196077170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26</c:v>
                </c:pt>
                <c:pt idx="1">
                  <c:v>134</c:v>
                </c:pt>
                <c:pt idx="2">
                  <c:v>67</c:v>
                </c:pt>
                <c:pt idx="3">
                  <c:v>50</c:v>
                </c:pt>
                <c:pt idx="4">
                  <c:v>58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2458442697"/>
          <c:y val="0.16100653224848419"/>
          <c:w val="0.30078830989055505"/>
          <c:h val="0.6887551575858628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246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D2B88F90-E7A9-48DD-A967-0CA30257E8E2}" type="datetimeFigureOut">
              <a:rPr lang="ca-ES"/>
              <a:pPr>
                <a:defRPr/>
              </a:pPr>
              <a:t>13/11/2015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246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1872D231-2656-4483-B9D8-5BFF8327100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8082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7298"/>
            <a:ext cx="5494662" cy="44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0D68BE1-5269-4244-B3C7-C6059431D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6494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D68BE1-5269-4244-B3C7-C6059431D222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1052513"/>
            <a:ext cx="2286000" cy="48958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052513"/>
            <a:ext cx="6705600" cy="48958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5397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59313" y="3900488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71651"/>
            <a:ext cx="8229600" cy="40862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52513"/>
            <a:ext cx="9144000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8" name="3 Imagen" descr="LOGO FJF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174625"/>
            <a:ext cx="39243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6 Imag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15888"/>
            <a:ext cx="284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5400"/>
            <a:ext cx="9144000" cy="1073150"/>
          </a:xfrm>
        </p:spPr>
        <p:txBody>
          <a:bodyPr/>
          <a:lstStyle/>
          <a:p>
            <a:pPr eaLnBrk="1" hangingPunct="1">
              <a:defRPr/>
            </a:pPr>
            <a:r>
              <a:rPr lang="ca-ES" sz="3200" dirty="0" smtClean="0"/>
              <a:t>Pla d’enquestes </a:t>
            </a:r>
            <a:br>
              <a:rPr lang="ca-ES" sz="3200" dirty="0" smtClean="0"/>
            </a:br>
            <a:r>
              <a:rPr lang="ca-ES" sz="1600" dirty="0" smtClean="0"/>
              <a:t>Octubre i novembre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Temps d’espera per ser atès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4071934" cy="41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357430"/>
          <a:ext cx="4071934" cy="41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4288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Informació verbal i escrita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428868"/>
          <a:ext cx="4500561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9" y="2428868"/>
          <a:ext cx="4500561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Sap el nom del facultatiu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2285992"/>
          <a:ext cx="4214810" cy="400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214554"/>
          <a:ext cx="4214810" cy="400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35743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947728"/>
          </a:xfrm>
        </p:spPr>
        <p:txBody>
          <a:bodyPr/>
          <a:lstStyle/>
          <a:p>
            <a:r>
              <a:rPr lang="ca-ES" dirty="0" smtClean="0"/>
              <a:t>Sap el nom del professional d’infermeria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2571744"/>
          <a:ext cx="4143404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2714620"/>
          <a:ext cx="4143404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35743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Tracte rebut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3714744" cy="421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214554"/>
          <a:ext cx="3714744" cy="421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informació sobre el procés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2214554"/>
          <a:ext cx="4214810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214554"/>
          <a:ext cx="4214810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Han sigut entenedores les explicacions?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2786058"/>
          <a:ext cx="4000496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7 Marcador de contenido"/>
          <p:cNvGraphicFramePr>
            <a:graphicFrameLocks/>
          </p:cNvGraphicFramePr>
          <p:nvPr/>
        </p:nvGraphicFramePr>
        <p:xfrm>
          <a:off x="4643438" y="2857496"/>
          <a:ext cx="4000496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071670" y="207167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50082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Assistència odontològica rebuda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2428868"/>
          <a:ext cx="4286248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2500306"/>
          <a:ext cx="4286248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00232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s’han respectat els drets de pacient?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2428868"/>
          <a:ext cx="3857652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2428868"/>
          <a:ext cx="3857652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respecte a la intimitat i confidencialitat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2571744"/>
          <a:ext cx="457200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571744"/>
          <a:ext cx="4500562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Pla d’enquestes HOUB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1844824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Població diana: Pacients atesos a l’</a:t>
            </a:r>
            <a:r>
              <a:rPr lang="ca-ES" sz="2200" b="1" i="1" dirty="0" smtClean="0">
                <a:latin typeface="Calibri" pitchFamily="34" charset="0"/>
              </a:rPr>
              <a:t>Hospital Odontològic Universitat de Barcelona</a:t>
            </a:r>
            <a:endParaRPr lang="ca-ES" sz="2200" dirty="0" smtClean="0">
              <a:latin typeface="Calibri" pitchFamily="34" charset="0"/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de l’univers a enquestar: 20.000 pacients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Període: octubre i novembre de 2015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mostral 377 pacients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Metodologia: Qüestionari de 17 preguntes amb respostes de 5 categories, respostes dicotòmiques i una pregunta oberta.</a:t>
            </a:r>
            <a:endParaRPr lang="ca-E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Comoditat de la sala d’espera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908" y="2786058"/>
          <a:ext cx="4714908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2786058"/>
          <a:ext cx="4572000" cy="314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Neteja del centre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214554"/>
          <a:ext cx="421484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00562" y="2143116"/>
          <a:ext cx="414340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857356" y="23574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50030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Valoració global HOUB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500306"/>
          <a:ext cx="428628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500306"/>
          <a:ext cx="428628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Percepció millora estat de salut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428868"/>
          <a:ext cx="4143372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357430"/>
          <a:ext cx="4143372" cy="392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 agradaria tornar a ser atès al </a:t>
            </a:r>
            <a:r>
              <a:rPr lang="ca-ES" dirty="0" err="1" smtClean="0"/>
              <a:t>HOUB</a:t>
            </a:r>
            <a:r>
              <a:rPr lang="ca-ES" dirty="0" smtClean="0"/>
              <a:t>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643182"/>
          <a:ext cx="4357686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786058"/>
          <a:ext cx="4214810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96 Comentaris i suggeriments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471490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092" y="2143116"/>
          <a:ext cx="471490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643042" y="21431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072198" y="207167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Altres comentaris i suggeriments</a:t>
            </a:r>
            <a:endParaRPr lang="ca-ES" dirty="0"/>
          </a:p>
        </p:txBody>
      </p:sp>
      <p:sp>
        <p:nvSpPr>
          <p:cNvPr id="4" name="3 Llamada rectangular redondeada"/>
          <p:cNvSpPr/>
          <p:nvPr/>
        </p:nvSpPr>
        <p:spPr>
          <a:xfrm>
            <a:off x="6215074" y="1928802"/>
            <a:ext cx="2000264" cy="114300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“Més entreteniment a la sala d’espera 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3500430" y="3500438"/>
            <a:ext cx="1857388" cy="228601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 Els professionals no sempre expliquen les coses prou clarament als pacients 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2143108" y="2500306"/>
            <a:ext cx="3929090" cy="857256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“Manca de comunicació entre hospitals pel que fa a les derivacions ”</a:t>
            </a:r>
            <a:endParaRPr lang="ca-ES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5500694" y="3786190"/>
            <a:ext cx="1714512" cy="1500198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 Vergonyós haver de fer cua per pagar”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1142976" y="3500438"/>
            <a:ext cx="1857388" cy="135732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“Incomoditat per omplir documentació 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Qui contesta l’enquesta?</a:t>
            </a:r>
            <a:endParaRPr lang="ca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285992"/>
          <a:ext cx="4286248" cy="35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857752" y="2357430"/>
          <a:ext cx="4071966" cy="3300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Grups d’edat dels qui contesten</a:t>
            </a:r>
            <a:endParaRPr lang="ca-ES" sz="24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500034" y="2786058"/>
          <a:ext cx="3500462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5000628" y="2857496"/>
          <a:ext cx="364333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Gènere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357430"/>
          <a:ext cx="4071966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428868"/>
          <a:ext cx="4000496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31862"/>
            <a:ext cx="9144000" cy="539750"/>
          </a:xfrm>
        </p:spPr>
        <p:txBody>
          <a:bodyPr/>
          <a:lstStyle/>
          <a:p>
            <a:r>
              <a:rPr lang="ca-ES" dirty="0" smtClean="0"/>
              <a:t>Serveis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14348" y="1928802"/>
          <a:ext cx="3214710" cy="416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355"/>
                <a:gridCol w="1607355"/>
              </a:tblGrid>
              <a:tr h="357190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67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Endodòncia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Higienistes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Integrada d’adults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18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Odontopediatria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Ortodoncia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UPA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96070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Periodòncia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PTD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96070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Rehabilitació i pròtesi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Ns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Nc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193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ca-ES" sz="1200" b="1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377</a:t>
                      </a:r>
                      <a:endParaRPr lang="ca-ES" sz="1200" b="1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1928802"/>
          <a:ext cx="321471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355"/>
                <a:gridCol w="1607355"/>
              </a:tblGrid>
              <a:tr h="186707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26701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50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38133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Endodòncia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49565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Higienistes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Integrada d’adults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Odontopediatria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23855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Ortodoncia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35287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UPA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46719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Periodòncia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PTD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Rehabilitació i pròtesi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Medicina</a:t>
                      </a:r>
                      <a:r>
                        <a:rPr lang="ca-ES" sz="12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Bucal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Assistencials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17166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Ns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Nc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237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2982"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ca-ES" sz="1200" b="1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377</a:t>
                      </a:r>
                      <a:endParaRPr lang="ca-ES" sz="1200" b="1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ens ha conegut?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071678"/>
          <a:ext cx="4572000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357430"/>
          <a:ext cx="4357686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Accessibilitat telefònica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285992"/>
          <a:ext cx="4071902" cy="400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2357430"/>
          <a:ext cx="4143372" cy="392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4288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4288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876290"/>
          </a:xfrm>
        </p:spPr>
        <p:txBody>
          <a:bodyPr/>
          <a:lstStyle/>
          <a:p>
            <a:r>
              <a:rPr lang="ca-ES" dirty="0" smtClean="0"/>
              <a:t>Agilitat en la gestió dels tràmits administratius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385765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214554"/>
          <a:ext cx="385765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4288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4288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5918</TotalTime>
  <Words>512</Words>
  <Application>Microsoft Office PowerPoint</Application>
  <PresentationFormat>Presentación en pantalla (4:3)</PresentationFormat>
  <Paragraphs>231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Diseño predeterminado</vt:lpstr>
      <vt:lpstr>Pla d’enquestes  Octubre i novembre 2015</vt:lpstr>
      <vt:lpstr>Pla d’enquestes HOUB</vt:lpstr>
      <vt:lpstr>Qui contesta l’enquesta?</vt:lpstr>
      <vt:lpstr>Grups d’edat dels qui contesten</vt:lpstr>
      <vt:lpstr>Gènere</vt:lpstr>
      <vt:lpstr>Serveis</vt:lpstr>
      <vt:lpstr>Com ens ha conegut?</vt:lpstr>
      <vt:lpstr>Accessibilitat telefònica</vt:lpstr>
      <vt:lpstr>Agilitat en la gestió dels tràmits administratius</vt:lpstr>
      <vt:lpstr>Temps d’espera per ser atès</vt:lpstr>
      <vt:lpstr>Informació verbal i escrita</vt:lpstr>
      <vt:lpstr>Sap el nom del facultatiu que l’ha atès?</vt:lpstr>
      <vt:lpstr>Sap el nom del professional d’infermeria que l’ha atès?</vt:lpstr>
      <vt:lpstr>Tracte rebut</vt:lpstr>
      <vt:lpstr>La informació sobre el procés</vt:lpstr>
      <vt:lpstr>Han sigut entenedores les explicacions?</vt:lpstr>
      <vt:lpstr>Assistència odontològica rebuda</vt:lpstr>
      <vt:lpstr>Com s’han respectat els drets de pacient?</vt:lpstr>
      <vt:lpstr>El respecte a la intimitat i confidencialitat</vt:lpstr>
      <vt:lpstr>Comoditat de la sala d’espera</vt:lpstr>
      <vt:lpstr>Neteja del centre</vt:lpstr>
      <vt:lpstr>Valoració global HOUB</vt:lpstr>
      <vt:lpstr>Percepció millora estat de salut</vt:lpstr>
      <vt:lpstr>Li agradaria tornar a ser atès al HOUB?</vt:lpstr>
      <vt:lpstr>96 Comentaris i suggeriments</vt:lpstr>
      <vt:lpstr>Altres comentaris i suggeriments</vt:lpstr>
    </vt:vector>
  </TitlesOfParts>
  <Company>Hospital de Santa Maria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AAA</dc:creator>
  <cp:lastModifiedBy>marta</cp:lastModifiedBy>
  <cp:revision>583</cp:revision>
  <dcterms:created xsi:type="dcterms:W3CDTF">2010-07-26T07:53:39Z</dcterms:created>
  <dcterms:modified xsi:type="dcterms:W3CDTF">2015-11-13T07:45:14Z</dcterms:modified>
</cp:coreProperties>
</file>